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9" r:id="rId4"/>
    <p:sldId id="260" r:id="rId5"/>
    <p:sldId id="261" r:id="rId6"/>
    <p:sldId id="262" r:id="rId7"/>
    <p:sldId id="263" r:id="rId8"/>
    <p:sldId id="264" r:id="rId9"/>
    <p:sldId id="265" r:id="rId10"/>
  </p:sldIdLst>
  <p:sldSz cx="12801600" cy="9601200" type="A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7F5562-AD8B-4615-97E6-CB60C3B0AE87}">
          <p14:sldIdLst>
            <p14:sldId id="256"/>
            <p14:sldId id="257"/>
            <p14:sldId id="259"/>
            <p14:sldId id="260"/>
            <p14:sldId id="261"/>
            <p14:sldId id="262"/>
            <p14:sldId id="263"/>
            <p14:sldId id="264"/>
            <p14:sldId id="265"/>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FAF4"/>
    <a:srgbClr val="BD52B3"/>
    <a:srgbClr val="B40003"/>
    <a:srgbClr val="6D0E14"/>
    <a:srgbClr val="E3C8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1" d="100"/>
          <a:sy n="71" d="100"/>
        </p:scale>
        <p:origin x="-680" y="-112"/>
      </p:cViewPr>
      <p:guideLst>
        <p:guide orient="horz" pos="3024"/>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0.0193452380952381"/>
          <c:y val="0.0109819670978628"/>
          <c:w val="0.700507827146607"/>
          <c:h val="0.96000017575928"/>
        </c:manualLayout>
      </c:layout>
      <c:pie3DChart>
        <c:varyColors val="1"/>
        <c:ser>
          <c:idx val="0"/>
          <c:order val="0"/>
          <c:tx>
            <c:strRef>
              <c:f>Sheet1!$B$1</c:f>
              <c:strCache>
                <c:ptCount val="1"/>
                <c:pt idx="0">
                  <c:v>Light</c:v>
                </c:pt>
              </c:strCache>
            </c:strRef>
          </c:tx>
          <c:explosion val="25"/>
          <c:cat>
            <c:strRef>
              <c:f>Sheet1!$A$2:$A$3</c:f>
              <c:strCache>
                <c:ptCount val="2"/>
                <c:pt idx="0">
                  <c:v>Votes for light does effect mood</c:v>
                </c:pt>
                <c:pt idx="1">
                  <c:v>Votes for light does not effect mood</c:v>
                </c:pt>
              </c:strCache>
            </c:strRef>
          </c:cat>
          <c:val>
            <c:numRef>
              <c:f>Sheet1!$B$2:$B$3</c:f>
              <c:numCache>
                <c:formatCode>General</c:formatCode>
                <c:ptCount val="2"/>
                <c:pt idx="0">
                  <c:v>9.0</c:v>
                </c:pt>
                <c:pt idx="1">
                  <c:v>1.0</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0799721128608924"/>
          <c:y val="0.773458239595051"/>
          <c:w val="0.600087410948631"/>
          <c:h val="0.104869235095613"/>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2"/>
    </mc:Choice>
    <mc:Fallback>
      <c:style val="22"/>
    </mc:Fallback>
  </mc:AlternateContent>
  <c:chart>
    <c:autoTitleDeleted val="1"/>
    <c:view3D>
      <c:rotX val="15"/>
      <c:rotY val="20"/>
      <c:rAngAx val="0"/>
      <c:perspective val="30"/>
    </c:view3D>
    <c:floor>
      <c:thickness val="0"/>
    </c:floor>
    <c:sideWall>
      <c:thickness val="0"/>
    </c:sideWall>
    <c:backWall>
      <c:thickness val="0"/>
    </c:backWall>
    <c:plotArea>
      <c:layout>
        <c:manualLayout>
          <c:layoutTarget val="inner"/>
          <c:xMode val="edge"/>
          <c:yMode val="edge"/>
          <c:x val="0.442200813739035"/>
          <c:y val="0.00205339566929135"/>
          <c:w val="0.371006084864189"/>
          <c:h val="0.929371303370623"/>
        </c:manualLayout>
      </c:layout>
      <c:bar3DChart>
        <c:barDir val="bar"/>
        <c:grouping val="clustered"/>
        <c:varyColors val="0"/>
        <c:ser>
          <c:idx val="0"/>
          <c:order val="0"/>
          <c:tx>
            <c:strRef>
              <c:f>Sheet1!$B$1</c:f>
              <c:strCache>
                <c:ptCount val="1"/>
                <c:pt idx="0">
                  <c:v>People's Color Choices </c:v>
                </c:pt>
              </c:strCache>
            </c:strRef>
          </c:tx>
          <c:invertIfNegative val="0"/>
          <c:cat>
            <c:strRef>
              <c:f>Sheet1!$A$2:$A$5</c:f>
              <c:strCache>
                <c:ptCount val="4"/>
                <c:pt idx="0">
                  <c:v>Primary Colors</c:v>
                </c:pt>
                <c:pt idx="1">
                  <c:v>Bright Colors</c:v>
                </c:pt>
                <c:pt idx="2">
                  <c:v>Monochrome</c:v>
                </c:pt>
                <c:pt idx="3">
                  <c:v>Black&amp;White</c:v>
                </c:pt>
              </c:strCache>
            </c:strRef>
          </c:cat>
          <c:val>
            <c:numRef>
              <c:f>Sheet1!$B$2:$B$5</c:f>
              <c:numCache>
                <c:formatCode>General</c:formatCode>
                <c:ptCount val="4"/>
                <c:pt idx="0">
                  <c:v>5.0</c:v>
                </c:pt>
                <c:pt idx="1">
                  <c:v>3.0</c:v>
                </c:pt>
                <c:pt idx="2">
                  <c:v>2.0</c:v>
                </c:pt>
                <c:pt idx="3">
                  <c:v>8.0</c:v>
                </c:pt>
              </c:numCache>
            </c:numRef>
          </c:val>
        </c:ser>
        <c:dLbls>
          <c:showLegendKey val="0"/>
          <c:showVal val="0"/>
          <c:showCatName val="0"/>
          <c:showSerName val="0"/>
          <c:showPercent val="0"/>
          <c:showBubbleSize val="0"/>
        </c:dLbls>
        <c:gapWidth val="150"/>
        <c:shape val="box"/>
        <c:axId val="2101576312"/>
        <c:axId val="2101579528"/>
        <c:axId val="0"/>
      </c:bar3DChart>
      <c:catAx>
        <c:axId val="2101576312"/>
        <c:scaling>
          <c:orientation val="minMax"/>
        </c:scaling>
        <c:delete val="0"/>
        <c:axPos val="l"/>
        <c:majorTickMark val="out"/>
        <c:minorTickMark val="none"/>
        <c:tickLblPos val="nextTo"/>
        <c:txPr>
          <a:bodyPr/>
          <a:lstStyle/>
          <a:p>
            <a:pPr>
              <a:defRPr sz="1600">
                <a:solidFill>
                  <a:schemeClr val="bg1"/>
                </a:solidFill>
                <a:latin typeface="Avenir Light"/>
                <a:cs typeface="Avenir Light"/>
              </a:defRPr>
            </a:pPr>
            <a:endParaRPr lang="en-US"/>
          </a:p>
        </c:txPr>
        <c:crossAx val="2101579528"/>
        <c:crosses val="autoZero"/>
        <c:auto val="1"/>
        <c:lblAlgn val="ctr"/>
        <c:lblOffset val="100"/>
        <c:noMultiLvlLbl val="0"/>
      </c:catAx>
      <c:valAx>
        <c:axId val="2101579528"/>
        <c:scaling>
          <c:orientation val="minMax"/>
        </c:scaling>
        <c:delete val="1"/>
        <c:axPos val="b"/>
        <c:majorGridlines/>
        <c:numFmt formatCode="General" sourceLinked="1"/>
        <c:majorTickMark val="out"/>
        <c:minorTickMark val="none"/>
        <c:tickLblPos val="nextTo"/>
        <c:crossAx val="2101576312"/>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375068624318875"/>
          <c:y val="0.16137308100965"/>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Furniture Priority</c:v>
                </c:pt>
              </c:strCache>
            </c:strRef>
          </c:tx>
          <c:explosion val="25"/>
          <c:cat>
            <c:strRef>
              <c:f>Sheet1!$A$2:$A$5</c:f>
              <c:strCache>
                <c:ptCount val="4"/>
                <c:pt idx="0">
                  <c:v>Sofas</c:v>
                </c:pt>
                <c:pt idx="1">
                  <c:v>Tables</c:v>
                </c:pt>
                <c:pt idx="2">
                  <c:v>Chestnuts</c:v>
                </c:pt>
                <c:pt idx="3">
                  <c:v>Chair</c:v>
                </c:pt>
              </c:strCache>
            </c:strRef>
          </c:cat>
          <c:val>
            <c:numRef>
              <c:f>Sheet1!$B$2:$B$5</c:f>
              <c:numCache>
                <c:formatCode>General</c:formatCode>
                <c:ptCount val="4"/>
                <c:pt idx="0">
                  <c:v>8.2</c:v>
                </c:pt>
                <c:pt idx="1">
                  <c:v>3.2</c:v>
                </c:pt>
                <c:pt idx="2">
                  <c:v>5.0</c:v>
                </c:pt>
                <c:pt idx="3">
                  <c:v>1.2</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0.22053</cdr:x>
      <cdr:y>0.79181</cdr:y>
    </cdr:from>
    <cdr:to>
      <cdr:x>0.78707</cdr:x>
      <cdr:y>0.91388</cdr:y>
    </cdr:to>
    <cdr:sp macro="" textlink="">
      <cdr:nvSpPr>
        <cdr:cNvPr id="2" name="TextBox 1"/>
        <cdr:cNvSpPr txBox="1"/>
      </cdr:nvSpPr>
      <cdr:spPr>
        <a:xfrm xmlns:a="http://schemas.openxmlformats.org/drawingml/2006/main">
          <a:off x="1067566" y="2940284"/>
          <a:ext cx="2742543" cy="4532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dirty="0" smtClean="0">
              <a:solidFill>
                <a:srgbClr val="FFFFFF"/>
              </a:solidFill>
              <a:latin typeface="Avenir Light"/>
              <a:cs typeface="Avenir Light"/>
            </a:rPr>
            <a:t>People’s Color Choices</a:t>
          </a:r>
          <a:endParaRPr lang="en-US" sz="1600" dirty="0">
            <a:solidFill>
              <a:srgbClr val="FFFFFF"/>
            </a:solidFill>
            <a:latin typeface="Avenir Light"/>
            <a:cs typeface="Avenir Light"/>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571308"/>
            <a:ext cx="9601200" cy="3342640"/>
          </a:xfrm>
        </p:spPr>
        <p:txBody>
          <a:bodyPr anchor="b"/>
          <a:lstStyle>
            <a:lvl1pPr algn="ctr">
              <a:defRPr sz="6300"/>
            </a:lvl1pPr>
          </a:lstStyle>
          <a:p>
            <a:r>
              <a:rPr lang="en-US"/>
              <a:t>Click to edit Master title style</a:t>
            </a:r>
          </a:p>
        </p:txBody>
      </p:sp>
      <p:sp>
        <p:nvSpPr>
          <p:cNvPr id="3" name="Subtitle 2"/>
          <p:cNvSpPr>
            <a:spLocks noGrp="1"/>
          </p:cNvSpPr>
          <p:nvPr>
            <p:ph type="subTitle" idx="1"/>
          </p:nvPr>
        </p:nvSpPr>
        <p:spPr>
          <a:xfrm>
            <a:off x="1600200" y="5042853"/>
            <a:ext cx="9601200" cy="2318067"/>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p>
        </p:txBody>
      </p:sp>
      <p:sp>
        <p:nvSpPr>
          <p:cNvPr id="4" name="Date Placeholder 3"/>
          <p:cNvSpPr>
            <a:spLocks noGrp="1"/>
          </p:cNvSpPr>
          <p:nvPr>
            <p:ph type="dt" sz="half" idx="10"/>
          </p:nvPr>
        </p:nvSpPr>
        <p:spPr/>
        <p:txBody>
          <a:bodyPr/>
          <a:lstStyle/>
          <a:p>
            <a:fld id="{3918E27F-845A-426D-A9C5-E6E3E575C6D5}"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326729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18E27F-845A-426D-A9C5-E6E3E575C6D5}"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39696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5" y="511175"/>
            <a:ext cx="2760345" cy="81365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0110" y="511175"/>
            <a:ext cx="8121015" cy="813657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18E27F-845A-426D-A9C5-E6E3E575C6D5}"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1502692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18E27F-845A-426D-A9C5-E6E3E575C6D5}"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4148113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4"/>
            <a:ext cx="11041380" cy="3993832"/>
          </a:xfrm>
        </p:spPr>
        <p:txBody>
          <a:bodyPr anchor="b"/>
          <a:lstStyle>
            <a:lvl1pPr>
              <a:defRPr sz="6300"/>
            </a:lvl1pPr>
          </a:lstStyle>
          <a:p>
            <a:r>
              <a:rPr lang="en-US"/>
              <a:t>Click to edit Master title style</a:t>
            </a:r>
          </a:p>
        </p:txBody>
      </p:sp>
      <p:sp>
        <p:nvSpPr>
          <p:cNvPr id="3" name="Text Placeholder 2"/>
          <p:cNvSpPr>
            <a:spLocks noGrp="1"/>
          </p:cNvSpPr>
          <p:nvPr>
            <p:ph type="body" idx="1"/>
          </p:nvPr>
        </p:nvSpPr>
        <p:spPr>
          <a:xfrm>
            <a:off x="873443" y="6425249"/>
            <a:ext cx="11041380" cy="2100262"/>
          </a:xfrm>
        </p:spPr>
        <p:txBody>
          <a:bodyPr/>
          <a:lstStyle>
            <a:lvl1pPr marL="0" indent="0">
              <a:buNone/>
              <a:defRPr sz="2520">
                <a:solidFill>
                  <a:schemeClr val="tx1">
                    <a:tint val="75000"/>
                  </a:schemeClr>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18E27F-845A-426D-A9C5-E6E3E575C6D5}"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363205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80110" y="2555875"/>
            <a:ext cx="5440680" cy="60918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80810" y="2555875"/>
            <a:ext cx="5440680" cy="60918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18E27F-845A-426D-A9C5-E6E3E575C6D5}"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408976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6"/>
            <a:ext cx="11041380" cy="1855788"/>
          </a:xfrm>
        </p:spPr>
        <p:txBody>
          <a:bodyPr/>
          <a:lstStyle/>
          <a:p>
            <a:r>
              <a:rPr lang="en-US"/>
              <a:t>Click to edit Master title style</a:t>
            </a:r>
          </a:p>
        </p:txBody>
      </p:sp>
      <p:sp>
        <p:nvSpPr>
          <p:cNvPr id="3" name="Text Placeholder 2"/>
          <p:cNvSpPr>
            <a:spLocks noGrp="1"/>
          </p:cNvSpPr>
          <p:nvPr>
            <p:ph type="body" idx="1"/>
          </p:nvPr>
        </p:nvSpPr>
        <p:spPr>
          <a:xfrm>
            <a:off x="881778" y="2353628"/>
            <a:ext cx="5415676" cy="1153477"/>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4" name="Content Placeholder 3"/>
          <p:cNvSpPr>
            <a:spLocks noGrp="1"/>
          </p:cNvSpPr>
          <p:nvPr>
            <p:ph sz="half" idx="2"/>
          </p:nvPr>
        </p:nvSpPr>
        <p:spPr>
          <a:xfrm>
            <a:off x="881778" y="3507105"/>
            <a:ext cx="5415676" cy="51584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80810" y="2353628"/>
            <a:ext cx="5442347" cy="1153477"/>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Edit Master text styles</a:t>
            </a:r>
          </a:p>
        </p:txBody>
      </p:sp>
      <p:sp>
        <p:nvSpPr>
          <p:cNvPr id="6" name="Content Placeholder 5"/>
          <p:cNvSpPr>
            <a:spLocks noGrp="1"/>
          </p:cNvSpPr>
          <p:nvPr>
            <p:ph sz="quarter" idx="4"/>
          </p:nvPr>
        </p:nvSpPr>
        <p:spPr>
          <a:xfrm>
            <a:off x="6480810" y="3507105"/>
            <a:ext cx="5442347" cy="51584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18E27F-845A-426D-A9C5-E6E3E575C6D5}" type="datetimeFigureOut">
              <a:rPr lang="en-US" smtClean="0"/>
              <a:t>6/10/17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173436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18E27F-845A-426D-A9C5-E6E3E575C6D5}" type="datetimeFigureOut">
              <a:rPr lang="en-US" smtClean="0"/>
              <a:t>6/10/17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365857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27F-845A-426D-A9C5-E6E3E575C6D5}" type="datetimeFigureOut">
              <a:rPr lang="en-US" smtClean="0"/>
              <a:t>6/10/17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9492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3360"/>
            </a:lvl1pPr>
          </a:lstStyle>
          <a:p>
            <a:r>
              <a:rPr lang="en-US"/>
              <a:t>Click to edit Master title style</a:t>
            </a:r>
          </a:p>
        </p:txBody>
      </p:sp>
      <p:sp>
        <p:nvSpPr>
          <p:cNvPr id="3" name="Content Placeholder 2"/>
          <p:cNvSpPr>
            <a:spLocks noGrp="1"/>
          </p:cNvSpPr>
          <p:nvPr>
            <p:ph idx="1"/>
          </p:nvPr>
        </p:nvSpPr>
        <p:spPr>
          <a:xfrm>
            <a:off x="5442347" y="1382396"/>
            <a:ext cx="6480810" cy="6823075"/>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1778" y="2880360"/>
            <a:ext cx="4128849" cy="5336223"/>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5" name="Date Placeholder 4"/>
          <p:cNvSpPr>
            <a:spLocks noGrp="1"/>
          </p:cNvSpPr>
          <p:nvPr>
            <p:ph type="dt" sz="half" idx="10"/>
          </p:nvPr>
        </p:nvSpPr>
        <p:spPr/>
        <p:txBody>
          <a:bodyPr/>
          <a:lstStyle/>
          <a:p>
            <a:fld id="{3918E27F-845A-426D-A9C5-E6E3E575C6D5}"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869973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3360"/>
            </a:lvl1pPr>
          </a:lstStyle>
          <a:p>
            <a:r>
              <a:rPr lang="en-US"/>
              <a:t>Click to edit Master title style</a:t>
            </a:r>
          </a:p>
        </p:txBody>
      </p:sp>
      <p:sp>
        <p:nvSpPr>
          <p:cNvPr id="3" name="Picture Placeholder 2"/>
          <p:cNvSpPr>
            <a:spLocks noGrp="1"/>
          </p:cNvSpPr>
          <p:nvPr>
            <p:ph type="pic" idx="1"/>
          </p:nvPr>
        </p:nvSpPr>
        <p:spPr>
          <a:xfrm>
            <a:off x="5442347" y="1382396"/>
            <a:ext cx="6480810" cy="6823075"/>
          </a:xfrm>
        </p:spPr>
        <p:txBody>
          <a:bodyPr/>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endParaRPr lang="en-US"/>
          </a:p>
        </p:txBody>
      </p:sp>
      <p:sp>
        <p:nvSpPr>
          <p:cNvPr id="4" name="Text Placeholder 3"/>
          <p:cNvSpPr>
            <a:spLocks noGrp="1"/>
          </p:cNvSpPr>
          <p:nvPr>
            <p:ph type="body" sz="half" idx="2"/>
          </p:nvPr>
        </p:nvSpPr>
        <p:spPr>
          <a:xfrm>
            <a:off x="881778" y="2880360"/>
            <a:ext cx="4128849" cy="5336223"/>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Edit Master text styles</a:t>
            </a:r>
          </a:p>
        </p:txBody>
      </p:sp>
      <p:sp>
        <p:nvSpPr>
          <p:cNvPr id="5" name="Date Placeholder 4"/>
          <p:cNvSpPr>
            <a:spLocks noGrp="1"/>
          </p:cNvSpPr>
          <p:nvPr>
            <p:ph type="dt" sz="half" idx="10"/>
          </p:nvPr>
        </p:nvSpPr>
        <p:spPr/>
        <p:txBody>
          <a:bodyPr/>
          <a:lstStyle/>
          <a:p>
            <a:fld id="{3918E27F-845A-426D-A9C5-E6E3E575C6D5}"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84A815-C565-488E-AC2A-360F8C0E302D}" type="slidenum">
              <a:rPr lang="en-US" smtClean="0"/>
              <a:t>‹#›</a:t>
            </a:fld>
            <a:endParaRPr lang="en-US"/>
          </a:p>
        </p:txBody>
      </p:sp>
    </p:spTree>
    <p:extLst>
      <p:ext uri="{BB962C8B-B14F-4D97-AF65-F5344CB8AC3E}">
        <p14:creationId xmlns:p14="http://schemas.microsoft.com/office/powerpoint/2010/main" val="13714232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6"/>
            <a:ext cx="1104138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0110" y="8898891"/>
            <a:ext cx="2880360" cy="511175"/>
          </a:xfrm>
          <a:prstGeom prst="rect">
            <a:avLst/>
          </a:prstGeom>
        </p:spPr>
        <p:txBody>
          <a:bodyPr vert="horz" lIns="91440" tIns="45720" rIns="91440" bIns="45720" rtlCol="0" anchor="ctr"/>
          <a:lstStyle>
            <a:lvl1pPr algn="l">
              <a:defRPr sz="1260">
                <a:solidFill>
                  <a:schemeClr val="tx1">
                    <a:tint val="75000"/>
                  </a:schemeClr>
                </a:solidFill>
              </a:defRPr>
            </a:lvl1pPr>
          </a:lstStyle>
          <a:p>
            <a:fld id="{3918E27F-845A-426D-A9C5-E6E3E575C6D5}" type="datetimeFigureOut">
              <a:rPr lang="en-US" smtClean="0"/>
              <a:t>6/10/17</a:t>
            </a:fld>
            <a:endParaRPr lang="en-US"/>
          </a:p>
        </p:txBody>
      </p:sp>
      <p:sp>
        <p:nvSpPr>
          <p:cNvPr id="5" name="Footer Placeholder 4"/>
          <p:cNvSpPr>
            <a:spLocks noGrp="1"/>
          </p:cNvSpPr>
          <p:nvPr>
            <p:ph type="ftr" sz="quarter" idx="3"/>
          </p:nvPr>
        </p:nvSpPr>
        <p:spPr>
          <a:xfrm>
            <a:off x="4240530" y="8898891"/>
            <a:ext cx="4320540" cy="511175"/>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8898891"/>
            <a:ext cx="2880360" cy="511175"/>
          </a:xfrm>
          <a:prstGeom prst="rect">
            <a:avLst/>
          </a:prstGeom>
        </p:spPr>
        <p:txBody>
          <a:bodyPr vert="horz" lIns="91440" tIns="45720" rIns="91440" bIns="45720" rtlCol="0" anchor="ctr"/>
          <a:lstStyle>
            <a:lvl1pPr algn="r">
              <a:defRPr sz="1260">
                <a:solidFill>
                  <a:schemeClr val="tx1">
                    <a:tint val="75000"/>
                  </a:schemeClr>
                </a:solidFill>
              </a:defRPr>
            </a:lvl1pPr>
          </a:lstStyle>
          <a:p>
            <a:fld id="{2084A815-C565-488E-AC2A-360F8C0E302D}" type="slidenum">
              <a:rPr lang="en-US" smtClean="0"/>
              <a:t>‹#›</a:t>
            </a:fld>
            <a:endParaRPr lang="en-US"/>
          </a:p>
        </p:txBody>
      </p:sp>
    </p:spTree>
    <p:extLst>
      <p:ext uri="{BB962C8B-B14F-4D97-AF65-F5344CB8AC3E}">
        <p14:creationId xmlns:p14="http://schemas.microsoft.com/office/powerpoint/2010/main" val="354759936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1" Type="http://schemas.openxmlformats.org/officeDocument/2006/relationships/image" Target="../media/image11.jpg"/><Relationship Id="rId12"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image" Target="../media/image3.png"/><Relationship Id="rId3" Type="http://schemas.microsoft.com/office/2007/relationships/hdphoto" Target="../media/hdphoto1.wdp"/><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eg"/><Relationship Id="rId8" Type="http://schemas.openxmlformats.org/officeDocument/2006/relationships/image" Target="../media/image8.jpg"/><Relationship Id="rId9" Type="http://schemas.openxmlformats.org/officeDocument/2006/relationships/image" Target="../media/image9.jpg"/><Relationship Id="rId10"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0"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chart" Target="../charts/chart2.xml"/><Relationship Id="rId6" Type="http://schemas.openxmlformats.org/officeDocument/2006/relationships/image" Target="../media/image30.jpg"/><Relationship Id="rId7" Type="http://schemas.openxmlformats.org/officeDocument/2006/relationships/image" Target="../media/image31.jpeg"/><Relationship Id="rId8" Type="http://schemas.openxmlformats.org/officeDocument/2006/relationships/image" Target="../media/image32.jpg"/><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4.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37.jpg"/><Relationship Id="rId8"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43.jpg"/><Relationship Id="rId8" Type="http://schemas.openxmlformats.org/officeDocument/2006/relationships/chart" Target="../charts/chart3.xml"/><Relationship Id="rId9" Type="http://schemas.openxmlformats.org/officeDocument/2006/relationships/image" Target="../media/image44.jpg"/><Relationship Id="rId10"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50.jpg"/><Relationship Id="rId1" Type="http://schemas.openxmlformats.org/officeDocument/2006/relationships/slideLayout" Target="../slideLayouts/slideLayout7.xml"/><Relationship Id="rId2"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12980" y="0"/>
            <a:ext cx="10338318" cy="5372100"/>
          </a:xfrm>
        </p:spPr>
        <p:txBody>
          <a:bodyPr>
            <a:normAutofit/>
          </a:bodyPr>
          <a:lstStyle/>
          <a:p>
            <a:r>
              <a:rPr lang="en-US" sz="6600" dirty="0">
                <a:solidFill>
                  <a:schemeClr val="bg1"/>
                </a:solidFill>
                <a:latin typeface="Euphorigenic"/>
                <a:cs typeface="Euphorigenic"/>
              </a:rPr>
              <a:t>7872</a:t>
            </a:r>
            <a:br>
              <a:rPr lang="en-US" sz="6600" dirty="0">
                <a:solidFill>
                  <a:schemeClr val="bg1"/>
                </a:solidFill>
                <a:latin typeface="Euphorigenic"/>
                <a:cs typeface="Euphorigenic"/>
              </a:rPr>
            </a:br>
            <a:r>
              <a:rPr lang="en-US" sz="6600" dirty="0">
                <a:solidFill>
                  <a:schemeClr val="bg1"/>
                </a:solidFill>
                <a:latin typeface="Euphorigenic"/>
                <a:cs typeface="Euphorigenic"/>
              </a:rPr>
              <a:t>Aroosa Khan</a:t>
            </a:r>
            <a:br>
              <a:rPr lang="en-US" sz="6600" dirty="0">
                <a:solidFill>
                  <a:schemeClr val="bg1"/>
                </a:solidFill>
                <a:latin typeface="Euphorigenic"/>
                <a:cs typeface="Euphorigenic"/>
              </a:rPr>
            </a:br>
            <a:r>
              <a:rPr lang="en-US" sz="6600" dirty="0">
                <a:solidFill>
                  <a:schemeClr val="bg1"/>
                </a:solidFill>
                <a:latin typeface="Euphorigenic"/>
                <a:cs typeface="Euphorigenic"/>
              </a:rPr>
              <a:t>Module: 1</a:t>
            </a:r>
            <a:br>
              <a:rPr lang="en-US" sz="6600" dirty="0">
                <a:solidFill>
                  <a:schemeClr val="bg1"/>
                </a:solidFill>
                <a:latin typeface="Euphorigenic"/>
                <a:cs typeface="Euphorigenic"/>
              </a:rPr>
            </a:br>
            <a:r>
              <a:rPr lang="en-US" sz="6600" dirty="0">
                <a:solidFill>
                  <a:schemeClr val="bg1"/>
                </a:solidFill>
                <a:latin typeface="Euphorigenic"/>
                <a:cs typeface="Euphorigenic"/>
              </a:rPr>
              <a:t>Summative Assessment</a:t>
            </a:r>
            <a:br>
              <a:rPr lang="en-US" sz="6600" dirty="0">
                <a:solidFill>
                  <a:schemeClr val="bg1"/>
                </a:solidFill>
                <a:latin typeface="Euphorigenic"/>
                <a:cs typeface="Euphorigenic"/>
              </a:rPr>
            </a:br>
            <a:r>
              <a:rPr lang="en-US" sz="6600" dirty="0">
                <a:solidFill>
                  <a:schemeClr val="bg1"/>
                </a:solidFill>
                <a:latin typeface="Euphorigenic"/>
                <a:cs typeface="Euphorigenic"/>
              </a:rPr>
              <a:t>Task: A </a:t>
            </a:r>
            <a:r>
              <a:rPr lang="en-US" sz="5227" dirty="0">
                <a:solidFill>
                  <a:schemeClr val="bg1"/>
                </a:solidFill>
                <a:latin typeface="Euphorigenic"/>
                <a:cs typeface="Euphorigenic"/>
              </a:rPr>
              <a:t/>
            </a:r>
            <a:br>
              <a:rPr lang="en-US" sz="5227" dirty="0">
                <a:solidFill>
                  <a:schemeClr val="bg1"/>
                </a:solidFill>
                <a:latin typeface="Euphorigenic"/>
                <a:cs typeface="Euphorigenic"/>
              </a:rPr>
            </a:br>
            <a:endParaRPr lang="en-US" sz="5227" dirty="0">
              <a:solidFill>
                <a:schemeClr val="bg1"/>
              </a:solidFill>
              <a:latin typeface="Euphorigenic"/>
              <a:cs typeface="Euphorigenic"/>
            </a:endParaRPr>
          </a:p>
        </p:txBody>
      </p:sp>
    </p:spTree>
    <p:extLst>
      <p:ext uri="{BB962C8B-B14F-4D97-AF65-F5344CB8AC3E}">
        <p14:creationId xmlns:p14="http://schemas.microsoft.com/office/powerpoint/2010/main" val="34466507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4187820" y="188763"/>
            <a:ext cx="6127261" cy="5139868"/>
          </a:xfrm>
          <a:prstGeom prst="rect">
            <a:avLst/>
          </a:prstGeom>
          <a:noFill/>
        </p:spPr>
        <p:txBody>
          <a:bodyPr wrap="square" rtlCol="0">
            <a:spAutoFit/>
          </a:bodyPr>
          <a:lstStyle/>
          <a:p>
            <a:r>
              <a:rPr lang="en-US" sz="4000" dirty="0" smtClean="0">
                <a:latin typeface="Avenir Book"/>
                <a:cs typeface="Avenir Book"/>
              </a:rPr>
              <a:t>Table Of Contents</a:t>
            </a:r>
          </a:p>
          <a:p>
            <a:pPr marL="457200" indent="-457200">
              <a:buFont typeface="Wingdings" charset="2"/>
              <a:buChar char="²"/>
            </a:pPr>
            <a:endParaRPr lang="en-US" sz="3200" dirty="0">
              <a:solidFill>
                <a:srgbClr val="FFFFFF"/>
              </a:solidFill>
              <a:latin typeface="Avenir Book"/>
              <a:cs typeface="Avenir Book"/>
            </a:endParaRPr>
          </a:p>
          <a:p>
            <a:pPr marL="457200" indent="-457200">
              <a:buFont typeface="Wingdings" charset="2"/>
              <a:buChar char="²"/>
            </a:pPr>
            <a:r>
              <a:rPr lang="en-US" sz="3200" b="1" dirty="0">
                <a:latin typeface="Avenir Book"/>
                <a:cs typeface="Avenir Book"/>
              </a:rPr>
              <a:t>Form</a:t>
            </a:r>
          </a:p>
          <a:p>
            <a:pPr marL="457200" indent="-457200">
              <a:buFont typeface="Wingdings" charset="2"/>
              <a:buChar char="²"/>
            </a:pPr>
            <a:r>
              <a:rPr lang="en-US" sz="3200" b="1" dirty="0">
                <a:solidFill>
                  <a:schemeClr val="tx1">
                    <a:lumMod val="85000"/>
                    <a:lumOff val="15000"/>
                  </a:schemeClr>
                </a:solidFill>
                <a:latin typeface="Avenir Book"/>
                <a:cs typeface="Avenir Book"/>
              </a:rPr>
              <a:t>Space</a:t>
            </a:r>
          </a:p>
          <a:p>
            <a:pPr marL="457200" indent="-457200">
              <a:buFont typeface="Wingdings" charset="2"/>
              <a:buChar char="²"/>
            </a:pPr>
            <a:r>
              <a:rPr lang="en-US" sz="3200" b="1" dirty="0">
                <a:solidFill>
                  <a:schemeClr val="tx1">
                    <a:lumMod val="75000"/>
                    <a:lumOff val="25000"/>
                  </a:schemeClr>
                </a:solidFill>
                <a:latin typeface="Avenir Book"/>
                <a:cs typeface="Avenir Book"/>
              </a:rPr>
              <a:t>Light</a:t>
            </a:r>
          </a:p>
          <a:p>
            <a:pPr marL="457200" indent="-457200">
              <a:buFont typeface="Wingdings" charset="2"/>
              <a:buChar char="²"/>
            </a:pPr>
            <a:r>
              <a:rPr lang="en-US" sz="3200" b="1" dirty="0">
                <a:solidFill>
                  <a:schemeClr val="tx1">
                    <a:lumMod val="75000"/>
                    <a:lumOff val="25000"/>
                  </a:schemeClr>
                </a:solidFill>
                <a:latin typeface="Avenir Book"/>
                <a:cs typeface="Avenir Book"/>
              </a:rPr>
              <a:t>Color</a:t>
            </a:r>
          </a:p>
          <a:p>
            <a:pPr marL="457200" indent="-457200">
              <a:buFont typeface="Wingdings" charset="2"/>
              <a:buChar char="²"/>
            </a:pPr>
            <a:r>
              <a:rPr lang="en-US" sz="3200" b="1" dirty="0">
                <a:solidFill>
                  <a:schemeClr val="bg1">
                    <a:lumMod val="75000"/>
                  </a:schemeClr>
                </a:solidFill>
                <a:latin typeface="Avenir Book"/>
                <a:cs typeface="Avenir Book"/>
              </a:rPr>
              <a:t>Texture</a:t>
            </a:r>
          </a:p>
          <a:p>
            <a:pPr marL="457200" indent="-457200">
              <a:buFont typeface="Wingdings" charset="2"/>
              <a:buChar char="²"/>
            </a:pPr>
            <a:r>
              <a:rPr lang="en-US" sz="3200" b="1" dirty="0">
                <a:solidFill>
                  <a:schemeClr val="bg1">
                    <a:lumMod val="85000"/>
                  </a:schemeClr>
                </a:solidFill>
                <a:latin typeface="Avenir Book"/>
                <a:cs typeface="Avenir Book"/>
              </a:rPr>
              <a:t>Furniture </a:t>
            </a:r>
          </a:p>
          <a:p>
            <a:pPr marL="457200" indent="-457200">
              <a:buFont typeface="Wingdings" charset="2"/>
              <a:buChar char="²"/>
            </a:pPr>
            <a:r>
              <a:rPr lang="en-US" sz="3200" b="1" dirty="0">
                <a:solidFill>
                  <a:schemeClr val="bg2">
                    <a:lumMod val="90000"/>
                  </a:schemeClr>
                </a:solidFill>
                <a:latin typeface="Avenir Book"/>
                <a:cs typeface="Avenir Book"/>
              </a:rPr>
              <a:t>Objects</a:t>
            </a:r>
          </a:p>
          <a:p>
            <a:pPr marL="457200" indent="-457200">
              <a:buFont typeface="Wingdings" charset="2"/>
              <a:buChar char="²"/>
            </a:pPr>
            <a:r>
              <a:rPr lang="en-US" sz="3200" b="1" dirty="0" smtClean="0">
                <a:solidFill>
                  <a:srgbClr val="FFFFFF"/>
                </a:solidFill>
                <a:latin typeface="Avenir Book"/>
                <a:cs typeface="Avenir Book"/>
              </a:rPr>
              <a:t>References</a:t>
            </a:r>
            <a:endParaRPr lang="en-US" sz="3200" b="1" dirty="0">
              <a:solidFill>
                <a:srgbClr val="FFFFFF"/>
              </a:solidFill>
              <a:latin typeface="Avenir Book"/>
              <a:cs typeface="Avenir Book"/>
            </a:endParaRPr>
          </a:p>
        </p:txBody>
      </p:sp>
    </p:spTree>
    <p:extLst>
      <p:ext uri="{BB962C8B-B14F-4D97-AF65-F5344CB8AC3E}">
        <p14:creationId xmlns:p14="http://schemas.microsoft.com/office/powerpoint/2010/main" val="27677934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30000" contrast="-4000"/>
                    </a14:imgEffect>
                  </a14:imgLayer>
                </a14:imgProps>
              </a:ext>
              <a:ext uri="{28A0092B-C50C-407E-A947-70E740481C1C}">
                <a14:useLocalDpi xmlns:a14="http://schemas.microsoft.com/office/drawing/2010/main" val="0"/>
              </a:ext>
            </a:extLst>
          </a:blip>
          <a:stretch>
            <a:fillRect/>
          </a:stretch>
        </p:blipFill>
        <p:spPr>
          <a:xfrm>
            <a:off x="0" y="0"/>
            <a:ext cx="12801600" cy="9601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8" y="89744"/>
            <a:ext cx="3813243" cy="2839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3202" y="4317198"/>
            <a:ext cx="3948279" cy="2933050"/>
          </a:xfrm>
          <a:prstGeom prst="rect">
            <a:avLst/>
          </a:prstGeom>
          <a:ln>
            <a:noFill/>
          </a:ln>
          <a:effectLst>
            <a:outerShdw blurRad="292100" dist="139700" dir="2700000" algn="tl" rotWithShape="0">
              <a:srgbClr val="333333">
                <a:alpha val="65000"/>
              </a:srgbClr>
            </a:outerShdw>
          </a:effectLst>
        </p:spPr>
      </p:pic>
      <p:grpSp>
        <p:nvGrpSpPr>
          <p:cNvPr id="21" name="Group 20"/>
          <p:cNvGrpSpPr/>
          <p:nvPr/>
        </p:nvGrpSpPr>
        <p:grpSpPr>
          <a:xfrm>
            <a:off x="4551165" y="55834"/>
            <a:ext cx="4196818" cy="1498551"/>
            <a:chOff x="1021706" y="4113123"/>
            <a:chExt cx="2976245" cy="1049322"/>
          </a:xfrm>
        </p:grpSpPr>
        <p:sp>
          <p:nvSpPr>
            <p:cNvPr id="22" name="Cube 21"/>
            <p:cNvSpPr/>
            <p:nvPr/>
          </p:nvSpPr>
          <p:spPr>
            <a:xfrm>
              <a:off x="1373646" y="4219420"/>
              <a:ext cx="2624305" cy="862970"/>
            </a:xfrm>
            <a:prstGeom prst="cube">
              <a:avLst/>
            </a:prstGeom>
            <a:ln>
              <a:solidFill>
                <a:schemeClr val="tx1">
                  <a:lumMod val="95000"/>
                  <a:lumOff val="5000"/>
                </a:schemeClr>
              </a:solidFill>
            </a:ln>
            <a:effectLst>
              <a:softEdge rad="317500"/>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25052" tIns="160021" rIns="298704" bIns="160021" numCol="1" spcCol="1270" anchor="ctr" anchorCtr="0">
              <a:noAutofit/>
            </a:bodyPr>
            <a:lstStyle/>
            <a:p>
              <a:pPr marL="0" lvl="0" indent="0" algn="ctr" defTabSz="1866900">
                <a:lnSpc>
                  <a:spcPct val="90000"/>
                </a:lnSpc>
                <a:spcBef>
                  <a:spcPct val="0"/>
                </a:spcBef>
                <a:spcAft>
                  <a:spcPct val="35000"/>
                </a:spcAft>
                <a:buNone/>
              </a:pPr>
              <a:r>
                <a:rPr lang="en-US" sz="9600" dirty="0">
                  <a:ln>
                    <a:solidFill>
                      <a:schemeClr val="bg1">
                        <a:lumMod val="95000"/>
                      </a:schemeClr>
                    </a:solidFill>
                  </a:ln>
                  <a:solidFill>
                    <a:schemeClr val="accent4">
                      <a:lumMod val="60000"/>
                      <a:lumOff val="40000"/>
                    </a:schemeClr>
                  </a:solidFill>
                  <a:effectLst>
                    <a:glow rad="139700">
                      <a:schemeClr val="accent5">
                        <a:satMod val="175000"/>
                        <a:alpha val="40000"/>
                      </a:schemeClr>
                    </a:glow>
                  </a:effectLst>
                  <a:latin typeface="Giddyup Std" panose="03050402040302040404" pitchFamily="66" charset="0"/>
                </a:rPr>
                <a:t>F</a:t>
              </a:r>
              <a:r>
                <a:rPr lang="en-US" sz="9600" kern="1200" dirty="0">
                  <a:ln>
                    <a:solidFill>
                      <a:schemeClr val="bg1">
                        <a:lumMod val="95000"/>
                      </a:schemeClr>
                    </a:solidFill>
                  </a:ln>
                  <a:solidFill>
                    <a:schemeClr val="accent4">
                      <a:lumMod val="60000"/>
                      <a:lumOff val="40000"/>
                    </a:schemeClr>
                  </a:solidFill>
                  <a:effectLst>
                    <a:glow rad="139700">
                      <a:schemeClr val="accent5">
                        <a:satMod val="175000"/>
                        <a:alpha val="40000"/>
                      </a:schemeClr>
                    </a:glow>
                  </a:effectLst>
                  <a:latin typeface="Giddyup Std" panose="03050402040302040404" pitchFamily="66" charset="0"/>
                </a:rPr>
                <a:t>orm</a:t>
              </a:r>
            </a:p>
          </p:txBody>
        </p:sp>
        <p:sp>
          <p:nvSpPr>
            <p:cNvPr id="23" name="Oval 22"/>
            <p:cNvSpPr/>
            <p:nvPr/>
          </p:nvSpPr>
          <p:spPr>
            <a:xfrm>
              <a:off x="1021706" y="4113123"/>
              <a:ext cx="1049322" cy="1049322"/>
            </a:xfrm>
            <a:prstGeom prst="ellipse">
              <a:avLst/>
            </a:prstGeom>
            <a:blipFill>
              <a:blip r:embed="rId6">
                <a:extLst>
                  <a:ext uri="{28A0092B-C50C-407E-A947-70E740481C1C}">
                    <a14:useLocalDpi xmlns:a14="http://schemas.microsoft.com/office/drawing/2010/main" val="0"/>
                  </a:ext>
                </a:extLst>
              </a:blip>
              <a:srcRect/>
              <a:stretch>
                <a:fillRect l="-30000" r="-30000"/>
              </a:stretch>
            </a:blipFill>
            <a:ln>
              <a:solidFill>
                <a:schemeClr val="bg2">
                  <a:lumMod val="25000"/>
                </a:schemeClr>
              </a:solidFill>
            </a:ln>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grpSp>
      <p:sp>
        <p:nvSpPr>
          <p:cNvPr id="24" name="TextBox 23"/>
          <p:cNvSpPr txBox="1"/>
          <p:nvPr/>
        </p:nvSpPr>
        <p:spPr>
          <a:xfrm>
            <a:off x="3920883" y="6951452"/>
            <a:ext cx="5086930" cy="461665"/>
          </a:xfrm>
          <a:prstGeom prst="rect">
            <a:avLst/>
          </a:prstGeom>
          <a:noFill/>
        </p:spPr>
        <p:txBody>
          <a:bodyPr wrap="square" rtlCol="0">
            <a:spAutoFit/>
          </a:bodyPr>
          <a:lstStyle/>
          <a:p>
            <a:r>
              <a:rPr lang="en-US" sz="2400" dirty="0">
                <a:solidFill>
                  <a:schemeClr val="bg1"/>
                </a:solidFill>
                <a:latin typeface="Giddyup Std" panose="03050402040302040404" pitchFamily="66" charset="0"/>
              </a:rPr>
              <a:t>   </a:t>
            </a:r>
            <a:endParaRPr lang="en-US" sz="2800" dirty="0">
              <a:solidFill>
                <a:schemeClr val="bg1"/>
              </a:solidFill>
              <a:latin typeface="Giddyup Std" panose="03050402040302040404" pitchFamily="66"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3172" y="89744"/>
            <a:ext cx="3948279" cy="28395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11" y="4333861"/>
            <a:ext cx="3802395" cy="3103203"/>
          </a:xfrm>
          <a:prstGeom prst="rect">
            <a:avLst/>
          </a:prstGeom>
          <a:ln>
            <a:noFill/>
          </a:ln>
          <a:effectLst>
            <a:outerShdw blurRad="292100" dist="139700" dir="2700000" algn="tl" rotWithShape="0">
              <a:srgbClr val="333333">
                <a:alpha val="65000"/>
              </a:srgbClr>
            </a:outerShdw>
          </a:effectLst>
        </p:spPr>
      </p:pic>
      <p:sp>
        <p:nvSpPr>
          <p:cNvPr id="31" name="TextBox 30"/>
          <p:cNvSpPr txBox="1"/>
          <p:nvPr/>
        </p:nvSpPr>
        <p:spPr>
          <a:xfrm>
            <a:off x="9007813" y="3404681"/>
            <a:ext cx="3713668" cy="369332"/>
          </a:xfrm>
          <a:prstGeom prst="rect">
            <a:avLst/>
          </a:prstGeom>
          <a:noFill/>
        </p:spPr>
        <p:txBody>
          <a:bodyPr wrap="square" rtlCol="0">
            <a:spAutoFit/>
          </a:bodyPr>
          <a:lstStyle/>
          <a:p>
            <a:endParaRPr lang="en-US" dirty="0">
              <a:solidFill>
                <a:schemeClr val="bg1">
                  <a:lumMod val="85000"/>
                </a:schemeClr>
              </a:solidFill>
            </a:endParaRPr>
          </a:p>
        </p:txBody>
      </p:sp>
      <p:sp>
        <p:nvSpPr>
          <p:cNvPr id="34" name="TextBox 33"/>
          <p:cNvSpPr txBox="1"/>
          <p:nvPr/>
        </p:nvSpPr>
        <p:spPr>
          <a:xfrm>
            <a:off x="75288" y="2958299"/>
            <a:ext cx="3201812" cy="523220"/>
          </a:xfrm>
          <a:prstGeom prst="rect">
            <a:avLst/>
          </a:prstGeom>
          <a:noFill/>
        </p:spPr>
        <p:txBody>
          <a:bodyPr wrap="square" rtlCol="0">
            <a:spAutoFit/>
          </a:bodyPr>
          <a:lstStyle/>
          <a:p>
            <a:r>
              <a:rPr lang="en-US" sz="2800" dirty="0">
                <a:solidFill>
                  <a:schemeClr val="bg1"/>
                </a:solidFill>
                <a:latin typeface="Giddyup Std" panose="03050402040302040404" pitchFamily="66" charset="0"/>
              </a:rPr>
              <a:t>   </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88" y="7261061"/>
            <a:ext cx="3601768" cy="2272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5388" y="1800294"/>
            <a:ext cx="4850037" cy="2626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7813" y="7189199"/>
            <a:ext cx="3713668" cy="23439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83664" y="4433260"/>
            <a:ext cx="4870067" cy="2434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80183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95000">
              <a:schemeClr val="bg1">
                <a:lumMod val="95000"/>
              </a:schemeClr>
            </a:gs>
            <a:gs pos="26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63824" cy="2938463"/>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653" y="47623"/>
            <a:ext cx="4154598" cy="2638483"/>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1848" y="45241"/>
            <a:ext cx="4227715" cy="3312318"/>
          </a:xfrm>
          <a:prstGeom prst="rect">
            <a:avLst/>
          </a:prstGeom>
          <a:ln>
            <a:noFill/>
          </a:ln>
          <a:effectLst>
            <a:softEdge rad="112500"/>
          </a:effectLst>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9631"/>
          <a:stretch/>
        </p:blipFill>
        <p:spPr>
          <a:xfrm>
            <a:off x="4263824" y="6915610"/>
            <a:ext cx="4061025" cy="2685590"/>
          </a:xfrm>
          <a:prstGeom prst="rect">
            <a:avLst/>
          </a:prstGeom>
          <a:ln>
            <a:noFill/>
          </a:ln>
          <a:effectLst>
            <a:softEdge rad="112500"/>
          </a:effec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72" y="6991746"/>
            <a:ext cx="4221652" cy="2609454"/>
          </a:xfrm>
          <a:prstGeom prst="rect">
            <a:avLst/>
          </a:prstGeom>
          <a:ln>
            <a:noFill/>
          </a:ln>
          <a:effectLst>
            <a:softEdge rad="112500"/>
          </a:effectLst>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4849" y="6869906"/>
            <a:ext cx="4476751" cy="2731295"/>
          </a:xfrm>
          <a:prstGeom prst="rect">
            <a:avLst/>
          </a:prstGeom>
          <a:ln>
            <a:noFill/>
          </a:ln>
          <a:effectLst>
            <a:softEdge rad="112500"/>
          </a:effectLst>
        </p:spPr>
      </p:pic>
      <p:sp>
        <p:nvSpPr>
          <p:cNvPr id="18" name="TextBox 17"/>
          <p:cNvSpPr txBox="1"/>
          <p:nvPr/>
        </p:nvSpPr>
        <p:spPr>
          <a:xfrm>
            <a:off x="72482" y="2113101"/>
            <a:ext cx="2913913" cy="1477328"/>
          </a:xfrm>
          <a:prstGeom prst="rect">
            <a:avLst/>
          </a:prstGeom>
          <a:noFill/>
        </p:spPr>
        <p:txBody>
          <a:bodyPr wrap="square" rtlCol="0">
            <a:spAutoFit/>
          </a:bodyPr>
          <a:lstStyle/>
          <a:p>
            <a:r>
              <a:rPr lang="en-US" dirty="0">
                <a:solidFill>
                  <a:srgbClr val="C00000"/>
                </a:solidFill>
                <a:latin typeface="Avenir Book"/>
                <a:cs typeface="Avenir Book"/>
              </a:rPr>
              <a:t>Space is carried within barriers and limits the operative and ornamental innovations which are attainable within a space</a:t>
            </a:r>
            <a:r>
              <a:rPr lang="en-US" sz="1600" dirty="0">
                <a:solidFill>
                  <a:srgbClr val="C00000"/>
                </a:solidFill>
                <a:latin typeface="Avenir Book"/>
                <a:cs typeface="Avenir Book"/>
              </a:rPr>
              <a:t>.</a:t>
            </a:r>
            <a:r>
              <a:rPr lang="en-US" sz="1600" dirty="0">
                <a:latin typeface="Avenir Book"/>
                <a:cs typeface="Avenir Book"/>
              </a:rPr>
              <a:t> </a:t>
            </a:r>
          </a:p>
        </p:txBody>
      </p:sp>
      <p:sp>
        <p:nvSpPr>
          <p:cNvPr id="2" name="TextBox 1"/>
          <p:cNvSpPr txBox="1"/>
          <p:nvPr/>
        </p:nvSpPr>
        <p:spPr>
          <a:xfrm>
            <a:off x="4238266" y="1722814"/>
            <a:ext cx="6471570" cy="1862048"/>
          </a:xfrm>
          <a:prstGeom prst="rect">
            <a:avLst/>
          </a:prstGeom>
          <a:noFill/>
          <a:scene3d>
            <a:camera prst="perspectiveLeft"/>
            <a:lightRig rig="threePt" dir="t"/>
          </a:scene3d>
        </p:spPr>
        <p:txBody>
          <a:bodyPr wrap="square" rtlCol="0">
            <a:spAutoFit/>
          </a:bodyPr>
          <a:lstStyle/>
          <a:p>
            <a:r>
              <a:rPr lang="en-US" sz="11500" dirty="0">
                <a:solidFill>
                  <a:srgbClr val="E3C839"/>
                </a:solidFill>
                <a:effectLst>
                  <a:outerShdw blurRad="38100" dist="38100" dir="2700000" algn="tl">
                    <a:srgbClr val="000000">
                      <a:alpha val="43137"/>
                    </a:srgbClr>
                  </a:outerShdw>
                </a:effectLst>
                <a:latin typeface="Monoton"/>
                <a:cs typeface="Monoton"/>
              </a:rPr>
              <a:t>Space</a:t>
            </a:r>
          </a:p>
        </p:txBody>
      </p:sp>
      <p:cxnSp>
        <p:nvCxnSpPr>
          <p:cNvPr id="14" name="Connector: Elbow 13"/>
          <p:cNvCxnSpPr>
            <a:cxnSpLocks/>
          </p:cNvCxnSpPr>
          <p:nvPr/>
        </p:nvCxnSpPr>
        <p:spPr>
          <a:xfrm rot="5400000">
            <a:off x="11030817" y="6168508"/>
            <a:ext cx="640080" cy="640080"/>
          </a:xfrm>
          <a:prstGeom prst="bentConnector3">
            <a:avLst/>
          </a:prstGeom>
          <a:ln w="6350" cmpd="thickThin">
            <a:solidFill>
              <a:schemeClr val="accent2">
                <a:lumMod val="75000"/>
                <a:alpha val="99000"/>
              </a:schemeClr>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032475" y="2690871"/>
            <a:ext cx="2635776" cy="3693319"/>
          </a:xfrm>
          <a:prstGeom prst="rect">
            <a:avLst/>
          </a:prstGeom>
          <a:noFill/>
        </p:spPr>
        <p:txBody>
          <a:bodyPr wrap="square" rtlCol="0">
            <a:spAutoFit/>
          </a:bodyPr>
          <a:lstStyle/>
          <a:p>
            <a:r>
              <a:rPr lang="en-US" dirty="0">
                <a:solidFill>
                  <a:schemeClr val="accent1"/>
                </a:solidFill>
                <a:latin typeface="Avenir Book"/>
                <a:cs typeface="Avenir Book"/>
              </a:rPr>
              <a:t>The picture depicts a well planned use of the compact area. </a:t>
            </a:r>
            <a:r>
              <a:rPr lang="en-US" dirty="0">
                <a:solidFill>
                  <a:srgbClr val="0070C0"/>
                </a:solidFill>
                <a:latin typeface="Avenir Book"/>
                <a:cs typeface="Avenir Book"/>
              </a:rPr>
              <a:t>(Wilkinson 2012</a:t>
            </a:r>
            <a:r>
              <a:rPr lang="en-US" dirty="0" smtClean="0">
                <a:solidFill>
                  <a:srgbClr val="0070C0"/>
                </a:solidFill>
                <a:latin typeface="Avenir Book"/>
                <a:cs typeface="Avenir Book"/>
              </a:rPr>
              <a:t>). </a:t>
            </a:r>
            <a:r>
              <a:rPr lang="en-US" dirty="0" smtClean="0">
                <a:solidFill>
                  <a:schemeClr val="accent1"/>
                </a:solidFill>
                <a:latin typeface="Avenir Book"/>
                <a:cs typeface="Avenir Book"/>
              </a:rPr>
              <a:t>The </a:t>
            </a:r>
            <a:r>
              <a:rPr lang="en-US" dirty="0">
                <a:solidFill>
                  <a:schemeClr val="accent1"/>
                </a:solidFill>
                <a:latin typeface="Avenir Book"/>
                <a:cs typeface="Avenir Book"/>
              </a:rPr>
              <a:t>scarcity of space is utilized by high stairs while still benefiting from the room underneath it by placing a sofa. High ceilings allow a sense of openness to be felt in a fairly smaller area</a:t>
            </a:r>
            <a:r>
              <a:rPr lang="en-US" dirty="0">
                <a:solidFill>
                  <a:srgbClr val="C00000"/>
                </a:solidFill>
                <a:latin typeface="Avenir Book"/>
                <a:cs typeface="Avenir Book"/>
              </a:rPr>
              <a:t>.</a:t>
            </a:r>
          </a:p>
        </p:txBody>
      </p:sp>
      <p:sp>
        <p:nvSpPr>
          <p:cNvPr id="21" name="TextBox 20"/>
          <p:cNvSpPr txBox="1"/>
          <p:nvPr/>
        </p:nvSpPr>
        <p:spPr>
          <a:xfrm>
            <a:off x="171446" y="3720682"/>
            <a:ext cx="2851743" cy="3139321"/>
          </a:xfrm>
          <a:prstGeom prst="rect">
            <a:avLst/>
          </a:prstGeom>
          <a:noFill/>
        </p:spPr>
        <p:txBody>
          <a:bodyPr wrap="square" rtlCol="0">
            <a:spAutoFit/>
          </a:bodyPr>
          <a:lstStyle/>
          <a:p>
            <a:r>
              <a:rPr lang="en-US" dirty="0" smtClean="0">
                <a:solidFill>
                  <a:srgbClr val="0070C0"/>
                </a:solidFill>
                <a:latin typeface="Avenir Book"/>
                <a:cs typeface="Avenir Book"/>
              </a:rPr>
              <a:t>In the shown Fox Global Headquarters (Wilkinson 2012) , </a:t>
            </a:r>
            <a:r>
              <a:rPr lang="en-US" dirty="0">
                <a:solidFill>
                  <a:srgbClr val="0070C0"/>
                </a:solidFill>
                <a:latin typeface="Avenir Book"/>
                <a:cs typeface="Avenir Book"/>
              </a:rPr>
              <a:t>t</a:t>
            </a:r>
            <a:r>
              <a:rPr lang="en-US" dirty="0" smtClean="0">
                <a:solidFill>
                  <a:srgbClr val="0070C0"/>
                </a:solidFill>
                <a:latin typeface="Avenir Book"/>
                <a:cs typeface="Avenir Book"/>
              </a:rPr>
              <a:t>he </a:t>
            </a:r>
            <a:r>
              <a:rPr lang="en-US" dirty="0">
                <a:solidFill>
                  <a:srgbClr val="0070C0"/>
                </a:solidFill>
                <a:latin typeface="Avenir Book"/>
                <a:cs typeface="Avenir Book"/>
              </a:rPr>
              <a:t>ceiling is not parallel to the floor which makes the area look much palatial. Th lack of pillars allow the floor to map out a much larger surface area. The roof helps emulsify a widening sense of the room.</a:t>
            </a:r>
          </a:p>
        </p:txBody>
      </p:sp>
      <p:pic>
        <p:nvPicPr>
          <p:cNvPr id="6" name="Picture 5" descr="IMG_5160.JPG"/>
          <p:cNvPicPr>
            <a:picLocks noChangeAspect="1"/>
          </p:cNvPicPr>
          <p:nvPr/>
        </p:nvPicPr>
        <p:blipFill rotWithShape="1">
          <a:blip r:embed="rId8" cstate="print">
            <a:extLst>
              <a:ext uri="{28A0092B-C50C-407E-A947-70E740481C1C}">
                <a14:useLocalDpi xmlns:a14="http://schemas.microsoft.com/office/drawing/2010/main" val="0"/>
              </a:ext>
            </a:extLst>
          </a:blip>
          <a:srcRect l="19954" r="23456"/>
          <a:stretch/>
        </p:blipFill>
        <p:spPr>
          <a:xfrm rot="5400000">
            <a:off x="5816453" y="2821133"/>
            <a:ext cx="3470707" cy="4599738"/>
          </a:xfrm>
          <a:prstGeom prst="rect">
            <a:avLst/>
          </a:prstGeom>
          <a:ln>
            <a:noFill/>
          </a:ln>
          <a:effectLst>
            <a:softEdge rad="112500"/>
          </a:effectLst>
        </p:spPr>
      </p:pic>
      <p:sp>
        <p:nvSpPr>
          <p:cNvPr id="8" name="TextBox 7"/>
          <p:cNvSpPr txBox="1"/>
          <p:nvPr/>
        </p:nvSpPr>
        <p:spPr>
          <a:xfrm>
            <a:off x="3072212" y="3552187"/>
            <a:ext cx="2076747" cy="3139321"/>
          </a:xfrm>
          <a:prstGeom prst="rect">
            <a:avLst/>
          </a:prstGeom>
          <a:noFill/>
        </p:spPr>
        <p:txBody>
          <a:bodyPr wrap="square" rtlCol="0">
            <a:spAutoFit/>
          </a:bodyPr>
          <a:lstStyle/>
          <a:p>
            <a:pPr algn="r"/>
            <a:r>
              <a:rPr lang="en-US" dirty="0" smtClean="0">
                <a:solidFill>
                  <a:srgbClr val="B40003"/>
                </a:solidFill>
                <a:latin typeface="Avenir Book"/>
                <a:cs typeface="Avenir Book"/>
              </a:rPr>
              <a:t>The use of compact space can be readily noticed in this photograph I took in Chicago. </a:t>
            </a:r>
            <a:r>
              <a:rPr lang="en-US" dirty="0">
                <a:solidFill>
                  <a:srgbClr val="B40003"/>
                </a:solidFill>
                <a:latin typeface="Avenir Book"/>
                <a:cs typeface="Avenir Book"/>
              </a:rPr>
              <a:t>Space is put to good use in this building by creating </a:t>
            </a:r>
            <a:r>
              <a:rPr lang="en-US" dirty="0" smtClean="0">
                <a:solidFill>
                  <a:srgbClr val="B40003"/>
                </a:solidFill>
                <a:latin typeface="Avenir Book"/>
                <a:cs typeface="Avenir Book"/>
              </a:rPr>
              <a:t>an attractive shed </a:t>
            </a:r>
            <a:r>
              <a:rPr lang="en-US" dirty="0">
                <a:solidFill>
                  <a:srgbClr val="B40003"/>
                </a:solidFill>
                <a:latin typeface="Avenir Book"/>
                <a:cs typeface="Avenir Book"/>
              </a:rPr>
              <a:t>over the entrance. </a:t>
            </a:r>
          </a:p>
        </p:txBody>
      </p:sp>
    </p:spTree>
    <p:extLst>
      <p:ext uri="{BB962C8B-B14F-4D97-AF65-F5344CB8AC3E}">
        <p14:creationId xmlns:p14="http://schemas.microsoft.com/office/powerpoint/2010/main" val="27513611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Blur radius="8"/>
                    </a14:imgEffect>
                  </a14:imgLayer>
                </a14:imgProps>
              </a:ext>
            </a:extLst>
          </a:blip>
          <a:srcRect/>
          <a:stretch>
            <a:fillRect t="-50000" b="-50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
            <a:off x="294927" y="70269"/>
            <a:ext cx="3007423" cy="221405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3515">
            <a:off x="9642998" y="4860666"/>
            <a:ext cx="3041779" cy="203849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82486">
            <a:off x="235959" y="7295378"/>
            <a:ext cx="3061393" cy="2169269"/>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40000">
            <a:off x="9644646" y="83071"/>
            <a:ext cx="2933855" cy="2240653"/>
          </a:xfrm>
          <a:prstGeom prst="rect">
            <a:avLst/>
          </a:prstGeom>
          <a:ln>
            <a:noFill/>
          </a:ln>
          <a:effectLst>
            <a:outerShdw blurRad="292100" dist="139700" dir="2700000" algn="tl" rotWithShape="0">
              <a:srgbClr val="333333">
                <a:alpha val="65000"/>
              </a:srgbClr>
            </a:outerShdw>
          </a:effectLst>
          <a:scene3d>
            <a:camera prst="orthographicFront">
              <a:rot lat="0" lon="0" rev="0"/>
            </a:camera>
            <a:lightRig rig="threePt" dir="t"/>
          </a:scene3d>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60000">
            <a:off x="9626856" y="2576530"/>
            <a:ext cx="2932147" cy="2106210"/>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3676461" y="1800252"/>
            <a:ext cx="6075318" cy="2246769"/>
          </a:xfrm>
          <a:prstGeom prst="rect">
            <a:avLst/>
          </a:prstGeom>
          <a:noFill/>
        </p:spPr>
        <p:txBody>
          <a:bodyPr wrap="square" rtlCol="0">
            <a:spAutoFit/>
          </a:bodyPr>
          <a:lstStyle/>
          <a:p>
            <a:r>
              <a:rPr lang="en-US" sz="2000" b="1" dirty="0">
                <a:latin typeface="Avenir Light"/>
                <a:ea typeface="Microsoft Yi Baiti" panose="03000500000000000000" pitchFamily="66" charset="0"/>
                <a:cs typeface="Avenir Light"/>
              </a:rPr>
              <a:t>The aligned table pendant lamps spotlights the dining table, making it the highlight of the room. A full side wall made out of glass draws outdoor lighting to contrast in with the indoor lighting. A small table lamp placed on the table, even in one of the corners of the room, helps provide soothing lighting feel to the whole room</a:t>
            </a:r>
            <a:r>
              <a:rPr lang="en-US" sz="2000" b="1" dirty="0" smtClean="0">
                <a:latin typeface="Avenir Light"/>
                <a:ea typeface="Microsoft Yi Baiti" panose="03000500000000000000" pitchFamily="66" charset="0"/>
                <a:cs typeface="Avenir Light"/>
              </a:rPr>
              <a:t>. (</a:t>
            </a:r>
            <a:r>
              <a:rPr lang="en-US" sz="2000" b="1" dirty="0" err="1" smtClean="0">
                <a:latin typeface="Avenir Light"/>
                <a:ea typeface="Microsoft Yi Baiti" panose="03000500000000000000" pitchFamily="66" charset="0"/>
                <a:cs typeface="Avenir Light"/>
              </a:rPr>
              <a:t>Kogan</a:t>
            </a:r>
            <a:r>
              <a:rPr lang="en-US" sz="2000" b="1" dirty="0" smtClean="0">
                <a:latin typeface="Avenir Light"/>
                <a:ea typeface="Microsoft Yi Baiti" panose="03000500000000000000" pitchFamily="66" charset="0"/>
                <a:cs typeface="Avenir Light"/>
              </a:rPr>
              <a:t>, 2010)</a:t>
            </a:r>
            <a:endParaRPr lang="en-US" sz="2000" b="1" dirty="0">
              <a:latin typeface="Avenir Light"/>
              <a:ea typeface="Microsoft Yi Baiti" panose="03000500000000000000" pitchFamily="66" charset="0"/>
              <a:cs typeface="Avenir Light"/>
            </a:endParaRPr>
          </a:p>
        </p:txBody>
      </p:sp>
      <p:cxnSp>
        <p:nvCxnSpPr>
          <p:cNvPr id="28" name="Connector: Elbow 27"/>
          <p:cNvCxnSpPr>
            <a:cxnSpLocks/>
          </p:cNvCxnSpPr>
          <p:nvPr/>
        </p:nvCxnSpPr>
        <p:spPr>
          <a:xfrm rot="16200000" flipV="1">
            <a:off x="3227103" y="1940554"/>
            <a:ext cx="589660" cy="309056"/>
          </a:xfrm>
          <a:prstGeom prst="bentConnector3">
            <a:avLst/>
          </a:prstGeom>
          <a:ln>
            <a:tailEnd type="triangle" w="lg" len="lg"/>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3896703" y="281780"/>
            <a:ext cx="5544307" cy="1323439"/>
          </a:xfrm>
          <a:prstGeom prst="rect">
            <a:avLst/>
          </a:prstGeom>
          <a:noFill/>
        </p:spPr>
        <p:txBody>
          <a:bodyPr wrap="square" rtlCol="0">
            <a:spAutoFit/>
          </a:bodyPr>
          <a:lstStyle/>
          <a:p>
            <a:r>
              <a:rPr lang="en-US" sz="8000" dirty="0">
                <a:ln>
                  <a:solidFill>
                    <a:schemeClr val="accent2">
                      <a:lumMod val="75000"/>
                    </a:schemeClr>
                  </a:solidFill>
                </a:ln>
                <a:effectLst>
                  <a:glow rad="63500">
                    <a:schemeClr val="accent4">
                      <a:satMod val="175000"/>
                      <a:alpha val="40000"/>
                    </a:schemeClr>
                  </a:glow>
                  <a:reflection blurRad="6350" stA="55000" endA="300" endPos="45500" dir="5400000" sy="-100000" algn="bl" rotWithShape="0"/>
                </a:effectLst>
                <a:latin typeface="Monotype Corsiva" panose="03010101010201010101" pitchFamily="66" charset="0"/>
              </a:rPr>
              <a:t>Light</a:t>
            </a:r>
          </a:p>
        </p:txBody>
      </p:sp>
      <p:sp>
        <p:nvSpPr>
          <p:cNvPr id="31" name="TextBox 30"/>
          <p:cNvSpPr txBox="1"/>
          <p:nvPr/>
        </p:nvSpPr>
        <p:spPr>
          <a:xfrm>
            <a:off x="6805303" y="512966"/>
            <a:ext cx="2878582" cy="1200329"/>
          </a:xfrm>
          <a:prstGeom prst="rect">
            <a:avLst/>
          </a:prstGeom>
          <a:noFill/>
        </p:spPr>
        <p:txBody>
          <a:bodyPr wrap="square" rtlCol="0">
            <a:spAutoFit/>
          </a:bodyPr>
          <a:lstStyle/>
          <a:p>
            <a:r>
              <a:rPr lang="en-US" dirty="0">
                <a:latin typeface="Avenir Light"/>
                <a:cs typeface="Avenir Light"/>
              </a:rPr>
              <a:t>Lighting has a dramatic affect on the mood and atmosphere of an interior space</a:t>
            </a:r>
            <a:r>
              <a:rPr lang="en-US" dirty="0" smtClean="0">
                <a:latin typeface="Avenir Light"/>
                <a:cs typeface="Avenir Light"/>
              </a:rPr>
              <a:t>. (</a:t>
            </a:r>
            <a:r>
              <a:rPr lang="en-US" dirty="0" err="1" smtClean="0">
                <a:latin typeface="Avenir Light"/>
                <a:cs typeface="Avenir Light"/>
              </a:rPr>
              <a:t>Makoid</a:t>
            </a:r>
            <a:r>
              <a:rPr lang="en-US" dirty="0" smtClean="0">
                <a:latin typeface="Avenir Light"/>
                <a:cs typeface="Avenir Light"/>
              </a:rPr>
              <a:t>, 2017)</a:t>
            </a:r>
            <a:endParaRPr lang="en-US" dirty="0">
              <a:latin typeface="Avenir Light"/>
              <a:cs typeface="Avenir Light"/>
            </a:endParaRPr>
          </a:p>
        </p:txBody>
      </p:sp>
      <p:sp>
        <p:nvSpPr>
          <p:cNvPr id="32" name="TextBox 31"/>
          <p:cNvSpPr txBox="1"/>
          <p:nvPr/>
        </p:nvSpPr>
        <p:spPr>
          <a:xfrm>
            <a:off x="4251861" y="4273693"/>
            <a:ext cx="4728265" cy="2554545"/>
          </a:xfrm>
          <a:prstGeom prst="rect">
            <a:avLst/>
          </a:prstGeom>
          <a:noFill/>
        </p:spPr>
        <p:txBody>
          <a:bodyPr wrap="square" rtlCol="0">
            <a:spAutoFit/>
          </a:bodyPr>
          <a:lstStyle/>
          <a:p>
            <a:r>
              <a:rPr lang="en-US" sz="2000" b="1" dirty="0">
                <a:latin typeface="Avenir Light"/>
                <a:ea typeface="Microsoft Yi Baiti" panose="03000500000000000000" pitchFamily="66" charset="0"/>
                <a:cs typeface="Avenir Light"/>
              </a:rPr>
              <a:t>The all-black theme of the room allows even the slightest of light to be personified at night. Although the star-like led lights over the walls and roof are not necessarily adding to the light provided by the side table in the room, they create an appeasing aroma on their own</a:t>
            </a:r>
            <a:r>
              <a:rPr lang="en-US" sz="2000" b="1" dirty="0" smtClean="0">
                <a:latin typeface="Avenir Light"/>
                <a:ea typeface="Microsoft Yi Baiti" panose="03000500000000000000" pitchFamily="66" charset="0"/>
                <a:cs typeface="Avenir Light"/>
              </a:rPr>
              <a:t>. (</a:t>
            </a:r>
            <a:r>
              <a:rPr lang="en-US" sz="2000" b="1" dirty="0" err="1" smtClean="0">
                <a:latin typeface="Avenir Light"/>
                <a:ea typeface="Microsoft Yi Baiti" panose="03000500000000000000" pitchFamily="66" charset="0"/>
                <a:cs typeface="Avenir Light"/>
              </a:rPr>
              <a:t>Clarida</a:t>
            </a:r>
            <a:r>
              <a:rPr lang="en-US" sz="2000" b="1" dirty="0" smtClean="0">
                <a:latin typeface="Avenir Light"/>
                <a:ea typeface="Microsoft Yi Baiti" panose="03000500000000000000" pitchFamily="66" charset="0"/>
                <a:cs typeface="Avenir Light"/>
              </a:rPr>
              <a:t>, 2017)</a:t>
            </a:r>
            <a:endParaRPr lang="en-US" sz="2000" b="1" dirty="0">
              <a:latin typeface="Avenir Light"/>
              <a:ea typeface="Microsoft Yi Baiti" panose="03000500000000000000" pitchFamily="66" charset="0"/>
              <a:cs typeface="Avenir Light"/>
            </a:endParaRPr>
          </a:p>
        </p:txBody>
      </p:sp>
      <p:cxnSp>
        <p:nvCxnSpPr>
          <p:cNvPr id="38" name="Connector: Elbow 37"/>
          <p:cNvCxnSpPr>
            <a:cxnSpLocks/>
          </p:cNvCxnSpPr>
          <p:nvPr/>
        </p:nvCxnSpPr>
        <p:spPr>
          <a:xfrm flipV="1">
            <a:off x="8733453" y="4276840"/>
            <a:ext cx="707559" cy="553378"/>
          </a:xfrm>
          <a:prstGeom prst="bentConnector3">
            <a:avLst>
              <a:gd name="adj1" fmla="val 50000"/>
            </a:avLst>
          </a:prstGeom>
          <a:ln>
            <a:headEnd w="med" len="lg"/>
            <a:tailEnd type="triangle" w="lg" len="lg"/>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4033149" y="7130536"/>
            <a:ext cx="5544307" cy="2246769"/>
          </a:xfrm>
          <a:prstGeom prst="rect">
            <a:avLst/>
          </a:prstGeom>
          <a:noFill/>
        </p:spPr>
        <p:txBody>
          <a:bodyPr wrap="square" rtlCol="0">
            <a:spAutoFit/>
          </a:bodyPr>
          <a:lstStyle/>
          <a:p>
            <a:r>
              <a:rPr lang="en-US" sz="2000" dirty="0">
                <a:latin typeface="Avenir Light"/>
                <a:ea typeface="Microsoft Yi Baiti" panose="03000500000000000000" pitchFamily="66" charset="0"/>
                <a:cs typeface="Avenir Light"/>
              </a:rPr>
              <a:t>. </a:t>
            </a:r>
            <a:r>
              <a:rPr lang="en-US" sz="2000" b="1" dirty="0">
                <a:latin typeface="Avenir Light"/>
                <a:ea typeface="Microsoft Yi Baiti" panose="03000500000000000000" pitchFamily="66" charset="0"/>
                <a:cs typeface="Avenir Light"/>
              </a:rPr>
              <a:t>The glassy marble reflects all light that hits its surface. Along with that, the huge mirror covering a whole side wall two folds the spacious and lighting sense of the bathroom. The pendant lighting intensifies light before shining it out to its crystal cylinder structure</a:t>
            </a:r>
            <a:r>
              <a:rPr lang="en-US" sz="2000" b="1" dirty="0" smtClean="0">
                <a:latin typeface="Avenir Light"/>
                <a:ea typeface="Microsoft Yi Baiti" panose="03000500000000000000" pitchFamily="66" charset="0"/>
                <a:cs typeface="Avenir Light"/>
              </a:rPr>
              <a:t>. (Cullen, 2015)</a:t>
            </a:r>
            <a:endParaRPr lang="en-US" sz="2000" b="1" dirty="0">
              <a:latin typeface="Avenir Light"/>
              <a:ea typeface="Microsoft Yi Baiti" panose="03000500000000000000" pitchFamily="66" charset="0"/>
              <a:cs typeface="Avenir Light"/>
            </a:endParaRPr>
          </a:p>
        </p:txBody>
      </p:sp>
      <p:cxnSp>
        <p:nvCxnSpPr>
          <p:cNvPr id="52" name="Connector: Elbow 51"/>
          <p:cNvCxnSpPr>
            <a:cxnSpLocks/>
          </p:cNvCxnSpPr>
          <p:nvPr/>
        </p:nvCxnSpPr>
        <p:spPr>
          <a:xfrm rot="5400000">
            <a:off x="3121490" y="7958239"/>
            <a:ext cx="1175657" cy="374770"/>
          </a:xfrm>
          <a:prstGeom prst="bentConnector3">
            <a:avLst>
              <a:gd name="adj1" fmla="val 100794"/>
            </a:avLst>
          </a:prstGeom>
          <a:ln>
            <a:headEnd w="med" len="lg"/>
            <a:tailEnd type="triangle" w="lg" len="lg"/>
          </a:ln>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t="16227" b="18475"/>
          <a:stretch/>
        </p:blipFill>
        <p:spPr>
          <a:xfrm rot="299214">
            <a:off x="9639345" y="7285395"/>
            <a:ext cx="2880666" cy="2153224"/>
          </a:xfrm>
          <a:prstGeom prst="rect">
            <a:avLst/>
          </a:prstGeom>
        </p:spPr>
      </p:pic>
      <p:graphicFrame>
        <p:nvGraphicFramePr>
          <p:cNvPr id="2" name="Chart 1"/>
          <p:cNvGraphicFramePr/>
          <p:nvPr>
            <p:extLst>
              <p:ext uri="{D42A27DB-BD31-4B8C-83A1-F6EECF244321}">
                <p14:modId xmlns:p14="http://schemas.microsoft.com/office/powerpoint/2010/main" val="2613308070"/>
              </p:ext>
            </p:extLst>
          </p:nvPr>
        </p:nvGraphicFramePr>
        <p:xfrm>
          <a:off x="-584219" y="2816168"/>
          <a:ext cx="6823964" cy="469361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9290576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739" y="-16004"/>
            <a:ext cx="2869861" cy="316235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63" y="0"/>
            <a:ext cx="2581235" cy="3425539"/>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5622587" y="0"/>
            <a:ext cx="623380" cy="461665"/>
          </a:xfrm>
          <a:prstGeom prst="rect">
            <a:avLst/>
          </a:prstGeom>
          <a:noFill/>
        </p:spPr>
        <p:txBody>
          <a:bodyPr wrap="square" rtlCol="0">
            <a:spAutoFit/>
          </a:bodyPr>
          <a:lstStyle/>
          <a:p>
            <a:r>
              <a:rPr lang="en-US" sz="2400" b="1" dirty="0">
                <a:latin typeface="Avenir Light"/>
                <a:cs typeface="Avenir Light"/>
              </a:rPr>
              <a:t>1</a:t>
            </a:r>
          </a:p>
        </p:txBody>
      </p:sp>
      <p:sp>
        <p:nvSpPr>
          <p:cNvPr id="22" name="TextBox 21"/>
          <p:cNvSpPr txBox="1"/>
          <p:nvPr/>
        </p:nvSpPr>
        <p:spPr>
          <a:xfrm>
            <a:off x="899140" y="0"/>
            <a:ext cx="389303" cy="461665"/>
          </a:xfrm>
          <a:prstGeom prst="rect">
            <a:avLst/>
          </a:prstGeom>
          <a:noFill/>
        </p:spPr>
        <p:txBody>
          <a:bodyPr wrap="square" rtlCol="0">
            <a:spAutoFit/>
          </a:bodyPr>
          <a:lstStyle/>
          <a:p>
            <a:r>
              <a:rPr lang="en-US" sz="2400" b="1" dirty="0">
                <a:latin typeface="Avenir Light"/>
                <a:cs typeface="Avenir Light"/>
              </a:rPr>
              <a:t>3</a:t>
            </a:r>
          </a:p>
        </p:txBody>
      </p:sp>
      <p:sp>
        <p:nvSpPr>
          <p:cNvPr id="30" name="TextBox 29"/>
          <p:cNvSpPr txBox="1"/>
          <p:nvPr/>
        </p:nvSpPr>
        <p:spPr>
          <a:xfrm>
            <a:off x="6221338" y="1133043"/>
            <a:ext cx="6444075" cy="8956297"/>
          </a:xfrm>
          <a:prstGeom prst="rect">
            <a:avLst/>
          </a:prstGeom>
          <a:noFill/>
        </p:spPr>
        <p:txBody>
          <a:bodyPr wrap="square" rtlCol="0">
            <a:spAutoFit/>
          </a:bodyPr>
          <a:lstStyle/>
          <a:p>
            <a:pPr marL="342900" indent="-342900">
              <a:buFont typeface="+mj-lt"/>
              <a:buAutoNum type="arabicPeriod"/>
            </a:pPr>
            <a:r>
              <a:rPr lang="en-US" dirty="0" smtClean="0">
                <a:solidFill>
                  <a:srgbClr val="FFFFFF"/>
                </a:solidFill>
                <a:latin typeface="Avenir Light"/>
                <a:cs typeface="Avenir Light"/>
              </a:rPr>
              <a:t>The </a:t>
            </a:r>
            <a:r>
              <a:rPr lang="en-US" dirty="0">
                <a:solidFill>
                  <a:srgbClr val="FFFFFF"/>
                </a:solidFill>
                <a:latin typeface="Avenir Light"/>
                <a:cs typeface="Avenir Light"/>
              </a:rPr>
              <a:t>black and white theme of the walls, doors and chandeliers is balanced out by colorful set of lamps and sofas. The mixture of hues in the pillows makes them stand out from the sofas giving them a very subtle look</a:t>
            </a:r>
            <a:r>
              <a:rPr lang="en-US" dirty="0" smtClean="0">
                <a:solidFill>
                  <a:srgbClr val="FFFFFF"/>
                </a:solidFill>
                <a:latin typeface="Avenir Light"/>
                <a:cs typeface="Avenir Light"/>
              </a:rPr>
              <a:t>. (Edison, 2013)</a:t>
            </a:r>
          </a:p>
          <a:p>
            <a:pPr marL="342900" indent="-342900">
              <a:buFont typeface="+mj-lt"/>
              <a:buAutoNum type="arabicPeriod"/>
            </a:pPr>
            <a:endParaRPr lang="en-US" dirty="0" smtClean="0">
              <a:solidFill>
                <a:srgbClr val="FFFFFF"/>
              </a:solidFill>
              <a:latin typeface="Avenir Light"/>
              <a:cs typeface="Avenir Light"/>
            </a:endParaRPr>
          </a:p>
          <a:p>
            <a:pPr marL="342900" indent="-342900">
              <a:buFont typeface="+mj-lt"/>
              <a:buAutoNum type="arabicPeriod"/>
            </a:pPr>
            <a:r>
              <a:rPr lang="en-US" dirty="0" smtClean="0">
                <a:solidFill>
                  <a:srgbClr val="FFFFFF"/>
                </a:solidFill>
                <a:latin typeface="Avenir Light"/>
                <a:cs typeface="Avenir Light"/>
              </a:rPr>
              <a:t>The </a:t>
            </a:r>
            <a:r>
              <a:rPr lang="en-US" dirty="0">
                <a:solidFill>
                  <a:srgbClr val="FFFFFF"/>
                </a:solidFill>
                <a:latin typeface="Avenir Light"/>
                <a:cs typeface="Avenir Light"/>
              </a:rPr>
              <a:t>themes throughout the room have been utilized in pairs. </a:t>
            </a:r>
            <a:r>
              <a:rPr lang="en-US" dirty="0" smtClean="0">
                <a:solidFill>
                  <a:srgbClr val="FFFFFF"/>
                </a:solidFill>
                <a:latin typeface="Avenir Light"/>
                <a:cs typeface="Avenir Light"/>
              </a:rPr>
              <a:t>As we saw earlier, the </a:t>
            </a:r>
            <a:r>
              <a:rPr lang="en-US" dirty="0">
                <a:solidFill>
                  <a:srgbClr val="FFFFFF"/>
                </a:solidFill>
                <a:latin typeface="Avenir Light"/>
                <a:cs typeface="Avenir Light"/>
              </a:rPr>
              <a:t>sofas share their color with roof lining, the blue carpet extends above the staircase. The floor lamps and wall lamps are also colored in orange. This spread of hues gives the room a connected feel</a:t>
            </a:r>
            <a:r>
              <a:rPr lang="en-US" dirty="0" smtClean="0">
                <a:solidFill>
                  <a:srgbClr val="FFFFFF"/>
                </a:solidFill>
                <a:latin typeface="Avenir Light"/>
                <a:cs typeface="Avenir Light"/>
              </a:rPr>
              <a:t>. (</a:t>
            </a:r>
            <a:r>
              <a:rPr lang="it-IT" dirty="0" err="1" smtClean="0">
                <a:solidFill>
                  <a:srgbClr val="FFFFFF"/>
                </a:solidFill>
                <a:latin typeface="Avenir Light"/>
                <a:cs typeface="Avenir Light"/>
              </a:rPr>
              <a:t>Fraccaroli</a:t>
            </a:r>
            <a:r>
              <a:rPr lang="it-IT" dirty="0" smtClean="0">
                <a:solidFill>
                  <a:srgbClr val="FFFFFF"/>
                </a:solidFill>
                <a:latin typeface="Avenir Light"/>
                <a:cs typeface="Avenir Light"/>
              </a:rPr>
              <a:t>, 2013)</a:t>
            </a:r>
            <a:endParaRPr lang="en-US" dirty="0">
              <a:solidFill>
                <a:srgbClr val="FFFFFF"/>
              </a:solidFill>
              <a:latin typeface="Avenir Light"/>
              <a:cs typeface="Avenir Light"/>
            </a:endParaRPr>
          </a:p>
          <a:p>
            <a:pPr marL="342900" indent="-342900">
              <a:buFont typeface="+mj-lt"/>
              <a:buAutoNum type="arabicPeriod"/>
            </a:pPr>
            <a:endParaRPr lang="en-US" dirty="0">
              <a:solidFill>
                <a:srgbClr val="FFFFFF"/>
              </a:solidFill>
              <a:latin typeface="Avenir Light"/>
              <a:cs typeface="Avenir Light"/>
            </a:endParaRPr>
          </a:p>
          <a:p>
            <a:pPr marL="342900" indent="-342900">
              <a:buFont typeface="+mj-lt"/>
              <a:buAutoNum type="arabicPeriod"/>
            </a:pPr>
            <a:r>
              <a:rPr lang="en-US" dirty="0" smtClean="0">
                <a:solidFill>
                  <a:srgbClr val="FFFFFF"/>
                </a:solidFill>
                <a:latin typeface="Avenir Light"/>
                <a:cs typeface="Avenir Light"/>
              </a:rPr>
              <a:t>In </a:t>
            </a:r>
            <a:r>
              <a:rPr lang="en-US" dirty="0">
                <a:solidFill>
                  <a:srgbClr val="FFFFFF"/>
                </a:solidFill>
                <a:latin typeface="Avenir Light"/>
                <a:cs typeface="Avenir Light"/>
              </a:rPr>
              <a:t>this room the accent wall is covered in patterned mix of colors resembling a graffiti. The bed next to it adapts the same theme and shows off bright colors. Due to such vibrant colors, the room glows even in just natural light</a:t>
            </a:r>
            <a:r>
              <a:rPr lang="en-US" dirty="0" smtClean="0">
                <a:solidFill>
                  <a:srgbClr val="FFFFFF"/>
                </a:solidFill>
                <a:latin typeface="Avenir Light"/>
                <a:cs typeface="Avenir Light"/>
              </a:rPr>
              <a:t>. (</a:t>
            </a:r>
            <a:r>
              <a:rPr lang="en-US" dirty="0" err="1" smtClean="0">
                <a:solidFill>
                  <a:srgbClr val="FFFFFF"/>
                </a:solidFill>
                <a:latin typeface="Avenir Light"/>
                <a:cs typeface="Avenir Light"/>
              </a:rPr>
              <a:t>Cole&amp;Son</a:t>
            </a:r>
            <a:r>
              <a:rPr lang="en-US" dirty="0" smtClean="0">
                <a:solidFill>
                  <a:srgbClr val="FFFFFF"/>
                </a:solidFill>
                <a:latin typeface="Avenir Light"/>
                <a:cs typeface="Avenir Light"/>
              </a:rPr>
              <a:t>, 2014)</a:t>
            </a:r>
            <a:endParaRPr lang="en-US" dirty="0">
              <a:solidFill>
                <a:srgbClr val="FFFFFF"/>
              </a:solidFill>
              <a:latin typeface="Avenir Light"/>
              <a:cs typeface="Avenir Light"/>
            </a:endParaRPr>
          </a:p>
          <a:p>
            <a:pPr marL="342900" indent="-342900">
              <a:buFont typeface="+mj-lt"/>
              <a:buAutoNum type="arabicPeriod"/>
            </a:pPr>
            <a:endParaRPr lang="en-US" dirty="0">
              <a:solidFill>
                <a:srgbClr val="FFFFFF"/>
              </a:solidFill>
              <a:latin typeface="Avenir Light"/>
              <a:cs typeface="Avenir Light"/>
            </a:endParaRPr>
          </a:p>
          <a:p>
            <a:pPr marL="342900" indent="-342900">
              <a:buFont typeface="+mj-lt"/>
              <a:buAutoNum type="arabicPeriod"/>
            </a:pPr>
            <a:r>
              <a:rPr lang="en-US" dirty="0" smtClean="0">
                <a:solidFill>
                  <a:srgbClr val="FFFFFF"/>
                </a:solidFill>
                <a:latin typeface="Avenir Light"/>
                <a:cs typeface="Avenir Light"/>
              </a:rPr>
              <a:t>A </a:t>
            </a:r>
            <a:r>
              <a:rPr lang="en-US" dirty="0">
                <a:solidFill>
                  <a:srgbClr val="FFFFFF"/>
                </a:solidFill>
                <a:latin typeface="Avenir Light"/>
                <a:cs typeface="Avenir Light"/>
              </a:rPr>
              <a:t>white theme goes well with any color especially vibrant ones. This room is not that spacious in size, but it’s use of white in all corners give it an open feel. The light blue color behind the bookshelf, carpet and in pillows adds the much soothing flavor needed</a:t>
            </a:r>
            <a:r>
              <a:rPr lang="en-US" dirty="0" smtClean="0">
                <a:solidFill>
                  <a:srgbClr val="FFFFFF"/>
                </a:solidFill>
                <a:latin typeface="Avenir Light"/>
                <a:cs typeface="Avenir Light"/>
              </a:rPr>
              <a:t>. (</a:t>
            </a:r>
            <a:r>
              <a:rPr lang="en-US" dirty="0" err="1" smtClean="0">
                <a:solidFill>
                  <a:srgbClr val="FFFFFF"/>
                </a:solidFill>
                <a:latin typeface="Avenir Light"/>
                <a:cs typeface="Avenir Light"/>
              </a:rPr>
              <a:t>Vinas</a:t>
            </a:r>
            <a:r>
              <a:rPr lang="en-US" dirty="0" smtClean="0">
                <a:solidFill>
                  <a:srgbClr val="FFFFFF"/>
                </a:solidFill>
                <a:latin typeface="Avenir Light"/>
                <a:cs typeface="Avenir Light"/>
              </a:rPr>
              <a:t>, 2015)</a:t>
            </a:r>
            <a:endParaRPr lang="en-US" dirty="0">
              <a:solidFill>
                <a:srgbClr val="FFFFFF"/>
              </a:solidFill>
              <a:latin typeface="Avenir Light"/>
              <a:cs typeface="Avenir Light"/>
            </a:endParaRPr>
          </a:p>
          <a:p>
            <a:pPr marL="342900" indent="-342900">
              <a:buFont typeface="+mj-lt"/>
              <a:buAutoNum type="arabicPeriod"/>
            </a:pPr>
            <a:endParaRPr lang="en-US" dirty="0">
              <a:solidFill>
                <a:srgbClr val="FFFFFF"/>
              </a:solidFill>
              <a:latin typeface="Avenir Light"/>
              <a:cs typeface="Avenir Light"/>
            </a:endParaRPr>
          </a:p>
          <a:p>
            <a:pPr marL="342900" indent="-342900">
              <a:buFont typeface="+mj-lt"/>
              <a:buAutoNum type="arabicPeriod"/>
            </a:pPr>
            <a:r>
              <a:rPr lang="en-US" dirty="0">
                <a:solidFill>
                  <a:srgbClr val="FFFFFF"/>
                </a:solidFill>
                <a:latin typeface="Avenir Light"/>
                <a:cs typeface="Avenir Light"/>
              </a:rPr>
              <a:t>The different shades in color </a:t>
            </a:r>
            <a:r>
              <a:rPr lang="en-US" dirty="0" smtClean="0">
                <a:solidFill>
                  <a:srgbClr val="FFFFFF"/>
                </a:solidFill>
                <a:latin typeface="Avenir Light"/>
                <a:cs typeface="Avenir Light"/>
              </a:rPr>
              <a:t>at Fox Theater, Detroit are </a:t>
            </a:r>
            <a:r>
              <a:rPr lang="en-US" dirty="0">
                <a:solidFill>
                  <a:srgbClr val="FFFFFF"/>
                </a:solidFill>
                <a:latin typeface="Avenir Light"/>
                <a:cs typeface="Avenir Light"/>
              </a:rPr>
              <a:t>not built in but are an effect of the lighting used. </a:t>
            </a:r>
            <a:r>
              <a:rPr lang="en-US" dirty="0" smtClean="0">
                <a:solidFill>
                  <a:srgbClr val="FFFFFF"/>
                </a:solidFill>
                <a:latin typeface="Avenir Light"/>
                <a:cs typeface="Avenir Light"/>
              </a:rPr>
              <a:t>The </a:t>
            </a:r>
            <a:r>
              <a:rPr lang="en-US" dirty="0">
                <a:solidFill>
                  <a:srgbClr val="FFFFFF"/>
                </a:solidFill>
                <a:latin typeface="Avenir Light"/>
                <a:cs typeface="Avenir Light"/>
              </a:rPr>
              <a:t>chandelier in the center attracts most attention as to being the source of the baroque pattern on the roof. The dimly lit roof soothes the mood and glows with calmness. </a:t>
            </a:r>
          </a:p>
          <a:p>
            <a:pPr marL="342900" indent="-342900">
              <a:buFont typeface="+mj-lt"/>
              <a:buAutoNum type="arabicPeriod"/>
            </a:pPr>
            <a:endParaRPr lang="en-US" dirty="0">
              <a:solidFill>
                <a:srgbClr val="FFFFFF"/>
              </a:solidFill>
              <a:latin typeface="Avenir Light"/>
              <a:cs typeface="Avenir Light"/>
            </a:endParaRPr>
          </a:p>
        </p:txBody>
      </p:sp>
      <p:sp>
        <p:nvSpPr>
          <p:cNvPr id="34" name="TextBox 33"/>
          <p:cNvSpPr txBox="1"/>
          <p:nvPr/>
        </p:nvSpPr>
        <p:spPr>
          <a:xfrm>
            <a:off x="157036" y="9007535"/>
            <a:ext cx="437117" cy="461665"/>
          </a:xfrm>
          <a:prstGeom prst="rect">
            <a:avLst/>
          </a:prstGeom>
          <a:noFill/>
        </p:spPr>
        <p:txBody>
          <a:bodyPr wrap="square" rtlCol="0">
            <a:spAutoFit/>
          </a:bodyPr>
          <a:lstStyle/>
          <a:p>
            <a:r>
              <a:rPr lang="en-US" sz="2400" b="1" dirty="0">
                <a:latin typeface="Avenir Light"/>
                <a:cs typeface="Avenir Light"/>
              </a:rPr>
              <a:t>5</a:t>
            </a:r>
          </a:p>
        </p:txBody>
      </p:sp>
      <p:sp>
        <p:nvSpPr>
          <p:cNvPr id="2" name="TextBox 1"/>
          <p:cNvSpPr txBox="1"/>
          <p:nvPr/>
        </p:nvSpPr>
        <p:spPr>
          <a:xfrm>
            <a:off x="6626277" y="73624"/>
            <a:ext cx="6020729" cy="1015663"/>
          </a:xfrm>
          <a:prstGeom prst="rect">
            <a:avLst/>
          </a:prstGeom>
          <a:noFill/>
        </p:spPr>
        <p:txBody>
          <a:bodyPr wrap="square" rtlCol="0">
            <a:spAutoFit/>
          </a:bodyPr>
          <a:lstStyle/>
          <a:p>
            <a:r>
              <a:rPr lang="en-US" sz="2000" b="1" dirty="0">
                <a:solidFill>
                  <a:schemeClr val="accent5">
                    <a:lumMod val="20000"/>
                    <a:lumOff val="80000"/>
                  </a:schemeClr>
                </a:solidFill>
                <a:latin typeface="Avenir Black"/>
                <a:cs typeface="Avenir Black"/>
              </a:rPr>
              <a:t>   </a:t>
            </a:r>
            <a:r>
              <a:rPr lang="en-US" sz="2000" b="1" dirty="0">
                <a:solidFill>
                  <a:srgbClr val="B40003"/>
                </a:solidFill>
                <a:latin typeface="Avenir Black"/>
                <a:cs typeface="Avenir Black"/>
              </a:rPr>
              <a:t>Color </a:t>
            </a:r>
            <a:r>
              <a:rPr lang="en-US" sz="2000" b="1" dirty="0">
                <a:solidFill>
                  <a:schemeClr val="accent5">
                    <a:lumMod val="20000"/>
                    <a:lumOff val="80000"/>
                  </a:schemeClr>
                </a:solidFill>
                <a:latin typeface="Avenir Black"/>
                <a:cs typeface="Avenir Black"/>
              </a:rPr>
              <a:t>both </a:t>
            </a:r>
            <a:r>
              <a:rPr lang="en-US" sz="2000" b="1" dirty="0">
                <a:solidFill>
                  <a:schemeClr val="accent5">
                    <a:lumMod val="75000"/>
                  </a:schemeClr>
                </a:solidFill>
                <a:latin typeface="Avenir Black"/>
                <a:cs typeface="Avenir Black"/>
              </a:rPr>
              <a:t>affects</a:t>
            </a:r>
            <a:r>
              <a:rPr lang="en-US" sz="2000" b="1" dirty="0">
                <a:solidFill>
                  <a:schemeClr val="accent1">
                    <a:lumMod val="40000"/>
                    <a:lumOff val="60000"/>
                  </a:schemeClr>
                </a:solidFill>
                <a:latin typeface="Avenir Black"/>
                <a:cs typeface="Avenir Black"/>
              </a:rPr>
              <a:t> </a:t>
            </a:r>
            <a:r>
              <a:rPr lang="en-US" sz="2000" b="1" dirty="0">
                <a:solidFill>
                  <a:schemeClr val="accent5">
                    <a:lumMod val="20000"/>
                    <a:lumOff val="80000"/>
                  </a:schemeClr>
                </a:solidFill>
                <a:latin typeface="Avenir Black"/>
                <a:cs typeface="Avenir Black"/>
              </a:rPr>
              <a:t>and is </a:t>
            </a:r>
            <a:r>
              <a:rPr lang="en-US" sz="2000" b="1" dirty="0">
                <a:solidFill>
                  <a:schemeClr val="accent6">
                    <a:lumMod val="75000"/>
                  </a:schemeClr>
                </a:solidFill>
                <a:latin typeface="Avenir Black"/>
                <a:cs typeface="Avenir Black"/>
              </a:rPr>
              <a:t>affected</a:t>
            </a:r>
            <a:r>
              <a:rPr lang="en-US" sz="2000" b="1" dirty="0">
                <a:solidFill>
                  <a:schemeClr val="accent5">
                    <a:lumMod val="20000"/>
                    <a:lumOff val="80000"/>
                  </a:schemeClr>
                </a:solidFill>
                <a:latin typeface="Avenir Black"/>
                <a:cs typeface="Avenir Black"/>
              </a:rPr>
              <a:t> by its surroundings </a:t>
            </a:r>
            <a:r>
              <a:rPr lang="en-US" sz="2000" b="1" dirty="0">
                <a:solidFill>
                  <a:schemeClr val="accent4">
                    <a:lumMod val="60000"/>
                    <a:lumOff val="40000"/>
                  </a:schemeClr>
                </a:solidFill>
                <a:latin typeface="Avenir Black"/>
                <a:cs typeface="Avenir Black"/>
              </a:rPr>
              <a:t>and </a:t>
            </a:r>
            <a:r>
              <a:rPr lang="en-US" sz="2000" b="1" dirty="0">
                <a:solidFill>
                  <a:schemeClr val="accent5">
                    <a:lumMod val="20000"/>
                    <a:lumOff val="80000"/>
                  </a:schemeClr>
                </a:solidFill>
                <a:latin typeface="Avenir Black"/>
                <a:cs typeface="Avenir Black"/>
              </a:rPr>
              <a:t>the colors in it, </a:t>
            </a:r>
            <a:r>
              <a:rPr lang="en-US" sz="2000" b="1" dirty="0" smtClean="0">
                <a:solidFill>
                  <a:schemeClr val="accent5">
                    <a:lumMod val="20000"/>
                    <a:lumOff val="80000"/>
                  </a:schemeClr>
                </a:solidFill>
                <a:latin typeface="Avenir Black"/>
                <a:cs typeface="Avenir Black"/>
              </a:rPr>
              <a:t>also by </a:t>
            </a:r>
            <a:r>
              <a:rPr lang="en-US" sz="2000" b="1" dirty="0">
                <a:solidFill>
                  <a:schemeClr val="accent5">
                    <a:lumMod val="20000"/>
                    <a:lumOff val="80000"/>
                  </a:schemeClr>
                </a:solidFill>
                <a:latin typeface="Avenir Black"/>
                <a:cs typeface="Avenir Black"/>
              </a:rPr>
              <a:t>the </a:t>
            </a:r>
            <a:r>
              <a:rPr lang="en-US" sz="2000" b="1" dirty="0">
                <a:solidFill>
                  <a:srgbClr val="CCFFCC"/>
                </a:solidFill>
                <a:latin typeface="Avenir Black"/>
                <a:cs typeface="Avenir Black"/>
              </a:rPr>
              <a:t>color</a:t>
            </a:r>
            <a:r>
              <a:rPr lang="en-US" sz="2000" b="1" dirty="0">
                <a:solidFill>
                  <a:schemeClr val="accent5">
                    <a:lumMod val="20000"/>
                    <a:lumOff val="80000"/>
                  </a:schemeClr>
                </a:solidFill>
                <a:latin typeface="Avenir Black"/>
                <a:cs typeface="Avenir Black"/>
              </a:rPr>
              <a:t> of </a:t>
            </a:r>
            <a:r>
              <a:rPr lang="en-US" sz="2000" b="1" dirty="0">
                <a:solidFill>
                  <a:srgbClr val="49FAF4"/>
                </a:solidFill>
                <a:latin typeface="Avenir Black"/>
                <a:cs typeface="Avenir Black"/>
              </a:rPr>
              <a:t>light </a:t>
            </a:r>
            <a:r>
              <a:rPr lang="en-US" sz="2000" b="1" dirty="0">
                <a:solidFill>
                  <a:schemeClr val="accent5">
                    <a:lumMod val="20000"/>
                    <a:lumOff val="80000"/>
                  </a:schemeClr>
                </a:solidFill>
                <a:latin typeface="Avenir Black"/>
                <a:cs typeface="Avenir Black"/>
              </a:rPr>
              <a:t>that falls </a:t>
            </a:r>
            <a:r>
              <a:rPr lang="en-US" sz="2000" b="1" dirty="0">
                <a:solidFill>
                  <a:srgbClr val="BD52B3"/>
                </a:solidFill>
                <a:latin typeface="Avenir Black"/>
                <a:cs typeface="Avenir Black"/>
              </a:rPr>
              <a:t>on </a:t>
            </a:r>
            <a:r>
              <a:rPr lang="en-US" sz="2000" b="1" dirty="0" smtClean="0">
                <a:solidFill>
                  <a:schemeClr val="accent5">
                    <a:lumMod val="20000"/>
                    <a:lumOff val="80000"/>
                  </a:schemeClr>
                </a:solidFill>
                <a:latin typeface="Avenir Black"/>
                <a:cs typeface="Avenir Black"/>
              </a:rPr>
              <a:t>it. (</a:t>
            </a:r>
            <a:r>
              <a:rPr lang="en-US" sz="2000" b="1" dirty="0" err="1" smtClean="0">
                <a:solidFill>
                  <a:schemeClr val="accent5">
                    <a:lumMod val="20000"/>
                    <a:lumOff val="80000"/>
                  </a:schemeClr>
                </a:solidFill>
                <a:latin typeface="Avenir Black"/>
                <a:cs typeface="Avenir Black"/>
              </a:rPr>
              <a:t>Clarida</a:t>
            </a:r>
            <a:r>
              <a:rPr lang="en-US" sz="2000" b="1" dirty="0" smtClean="0">
                <a:solidFill>
                  <a:schemeClr val="accent5">
                    <a:lumMod val="20000"/>
                    <a:lumOff val="80000"/>
                  </a:schemeClr>
                </a:solidFill>
                <a:latin typeface="Avenir Black"/>
                <a:cs typeface="Avenir Black"/>
              </a:rPr>
              <a:t>, 2017)</a:t>
            </a:r>
            <a:endParaRPr lang="en-US" sz="2000" b="1" dirty="0">
              <a:solidFill>
                <a:schemeClr val="accent5">
                  <a:lumMod val="20000"/>
                  <a:lumOff val="80000"/>
                </a:schemeClr>
              </a:solidFill>
              <a:latin typeface="Avenir Black"/>
              <a:cs typeface="Avenir Black"/>
            </a:endParaRPr>
          </a:p>
        </p:txBody>
      </p:sp>
      <p:graphicFrame>
        <p:nvGraphicFramePr>
          <p:cNvPr id="3" name="Chart 2"/>
          <p:cNvGraphicFramePr/>
          <p:nvPr>
            <p:extLst>
              <p:ext uri="{D42A27DB-BD31-4B8C-83A1-F6EECF244321}">
                <p14:modId xmlns:p14="http://schemas.microsoft.com/office/powerpoint/2010/main" val="3009412918"/>
              </p:ext>
            </p:extLst>
          </p:nvPr>
        </p:nvGraphicFramePr>
        <p:xfrm>
          <a:off x="2613699" y="6207661"/>
          <a:ext cx="4840864" cy="3713349"/>
        </p:xfrm>
        <a:graphic>
          <a:graphicData uri="http://schemas.openxmlformats.org/drawingml/2006/chart">
            <c:chart xmlns:c="http://schemas.openxmlformats.org/drawingml/2006/chart" xmlns:r="http://schemas.openxmlformats.org/officeDocument/2006/relationships" r:id="rId5"/>
          </a:graphicData>
        </a:graphic>
      </p:graphicFrame>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404140"/>
            <a:ext cx="3132410" cy="2197060"/>
          </a:xfrm>
          <a:prstGeom prst="rect">
            <a:avLst/>
          </a:prstGeom>
          <a:ln>
            <a:noFill/>
          </a:ln>
          <a:effectLst>
            <a:outerShdw blurRad="292100" dist="139700" dir="2700000" algn="tl" rotWithShape="0">
              <a:srgbClr val="333333">
                <a:alpha val="65000"/>
              </a:srgbClr>
            </a:outerShdw>
          </a:effectLst>
        </p:spPr>
      </p:pic>
      <p:sp>
        <p:nvSpPr>
          <p:cNvPr id="26" name="TextBox 25"/>
          <p:cNvSpPr txBox="1"/>
          <p:nvPr/>
        </p:nvSpPr>
        <p:spPr>
          <a:xfrm>
            <a:off x="0" y="9139535"/>
            <a:ext cx="578737" cy="461665"/>
          </a:xfrm>
          <a:prstGeom prst="rect">
            <a:avLst/>
          </a:prstGeom>
          <a:noFill/>
        </p:spPr>
        <p:txBody>
          <a:bodyPr wrap="square" rtlCol="0">
            <a:spAutoFit/>
          </a:bodyPr>
          <a:lstStyle/>
          <a:p>
            <a:r>
              <a:rPr lang="en-US" sz="2400" b="1" dirty="0">
                <a:solidFill>
                  <a:srgbClr val="FFFFFF"/>
                </a:solidFill>
                <a:latin typeface="Avenir Light"/>
                <a:cs typeface="Avenir Light"/>
              </a:rPr>
              <a:t>2</a:t>
            </a:r>
          </a:p>
        </p:txBody>
      </p:sp>
      <p:sp>
        <p:nvSpPr>
          <p:cNvPr id="28" name="TextBox 27"/>
          <p:cNvSpPr txBox="1"/>
          <p:nvPr/>
        </p:nvSpPr>
        <p:spPr>
          <a:xfrm rot="16200000">
            <a:off x="-985360" y="946858"/>
            <a:ext cx="2869622" cy="1354217"/>
          </a:xfrm>
          <a:prstGeom prst="rect">
            <a:avLst/>
          </a:prstGeom>
          <a:noFill/>
        </p:spPr>
        <p:txBody>
          <a:bodyPr wrap="square" rtlCol="0">
            <a:spAutoFit/>
            <a:scene3d>
              <a:camera prst="orthographicFront"/>
              <a:lightRig rig="threePt" dir="t"/>
            </a:scene3d>
            <a:sp3d extrusionH="57150">
              <a:bevelT h="25400" prst="softRound"/>
            </a:sp3d>
          </a:bodyPr>
          <a:lstStyle/>
          <a:p>
            <a:r>
              <a:rPr lang="en-US" sz="8200" b="1" dirty="0">
                <a:ln w="22225">
                  <a:solidFill>
                    <a:schemeClr val="accent2"/>
                  </a:solidFill>
                  <a:prstDash val="solid"/>
                </a:ln>
                <a:solidFill>
                  <a:srgbClr val="FFC000"/>
                </a:solidFill>
                <a:effectLst>
                  <a:glow rad="63500">
                    <a:schemeClr val="accent2">
                      <a:satMod val="175000"/>
                      <a:alpha val="40000"/>
                    </a:schemeClr>
                  </a:glow>
                </a:effectLst>
                <a:latin typeface="Monotype Corsiva" panose="03010101010201010101" pitchFamily="66" charset="0"/>
              </a:rPr>
              <a:t>Color</a:t>
            </a:r>
          </a:p>
        </p:txBody>
      </p:sp>
      <p:pic>
        <p:nvPicPr>
          <p:cNvPr id="4" name="Picture 3" descr="IMG_4001.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208070"/>
            <a:ext cx="3165888" cy="422118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1019" y="3092262"/>
            <a:ext cx="3307481" cy="3214204"/>
          </a:xfrm>
          <a:prstGeom prst="rect">
            <a:avLst/>
          </a:prstGeom>
          <a:ln>
            <a:noFill/>
          </a:ln>
          <a:effectLst>
            <a:outerShdw blurRad="292100" dist="139700" dir="2700000" algn="tl" rotWithShape="0">
              <a:srgbClr val="333333">
                <a:alpha val="65000"/>
              </a:srgbClr>
            </a:outerShdw>
          </a:effectLst>
        </p:spPr>
      </p:pic>
      <p:sp>
        <p:nvSpPr>
          <p:cNvPr id="25" name="TextBox 24"/>
          <p:cNvSpPr txBox="1"/>
          <p:nvPr/>
        </p:nvSpPr>
        <p:spPr>
          <a:xfrm>
            <a:off x="2980468" y="5765004"/>
            <a:ext cx="457401" cy="461665"/>
          </a:xfrm>
          <a:prstGeom prst="rect">
            <a:avLst/>
          </a:prstGeom>
          <a:noFill/>
        </p:spPr>
        <p:txBody>
          <a:bodyPr wrap="square" rtlCol="0">
            <a:spAutoFit/>
          </a:bodyPr>
          <a:lstStyle/>
          <a:p>
            <a:r>
              <a:rPr lang="en-US" sz="2400" b="1" dirty="0">
                <a:latin typeface="Avenir Light"/>
                <a:cs typeface="Avenir Light"/>
              </a:rPr>
              <a:t>4</a:t>
            </a:r>
          </a:p>
        </p:txBody>
      </p:sp>
      <p:sp>
        <p:nvSpPr>
          <p:cNvPr id="27" name="TextBox 26"/>
          <p:cNvSpPr txBox="1"/>
          <p:nvPr/>
        </p:nvSpPr>
        <p:spPr>
          <a:xfrm>
            <a:off x="151043" y="6819314"/>
            <a:ext cx="457401" cy="461665"/>
          </a:xfrm>
          <a:prstGeom prst="rect">
            <a:avLst/>
          </a:prstGeom>
          <a:noFill/>
        </p:spPr>
        <p:txBody>
          <a:bodyPr wrap="square" rtlCol="0">
            <a:spAutoFit/>
          </a:bodyPr>
          <a:lstStyle/>
          <a:p>
            <a:r>
              <a:rPr lang="en-US" sz="2400" b="1" dirty="0" smtClean="0">
                <a:solidFill>
                  <a:srgbClr val="FFFFFF"/>
                </a:solidFill>
                <a:latin typeface="Avenir Light"/>
                <a:cs typeface="Avenir Light"/>
              </a:rPr>
              <a:t>5</a:t>
            </a:r>
            <a:endParaRPr lang="en-US" sz="2400" b="1" dirty="0">
              <a:solidFill>
                <a:srgbClr val="FFFFFF"/>
              </a:solidFill>
              <a:latin typeface="Avenir Light"/>
              <a:cs typeface="Avenir Light"/>
            </a:endParaRPr>
          </a:p>
        </p:txBody>
      </p:sp>
    </p:spTree>
    <p:extLst>
      <p:ext uri="{BB962C8B-B14F-4D97-AF65-F5344CB8AC3E}">
        <p14:creationId xmlns:p14="http://schemas.microsoft.com/office/powerpoint/2010/main" val="32941628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LightScreen/>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250008" y="4011129"/>
            <a:ext cx="4251862" cy="1323439"/>
          </a:xfrm>
          <a:prstGeom prst="rect">
            <a:avLst/>
          </a:prstGeom>
          <a:noFill/>
        </p:spPr>
        <p:txBody>
          <a:bodyPr wrap="square" rtlCol="0">
            <a:spAutoFit/>
          </a:bodyPr>
          <a:lstStyle/>
          <a:p>
            <a:r>
              <a:rPr lang="en-US" sz="8000" b="1" dirty="0">
                <a:effectLst>
                  <a:glow rad="63500">
                    <a:schemeClr val="accent2">
                      <a:satMod val="175000"/>
                      <a:alpha val="40000"/>
                    </a:schemeClr>
                  </a:glow>
                </a:effectLst>
                <a:latin typeface="Desdemona"/>
                <a:cs typeface="Desdemona"/>
              </a:rPr>
              <a:t>Texture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80" y="98041"/>
            <a:ext cx="3747584" cy="3558310"/>
          </a:xfrm>
          <a:prstGeom prst="rect">
            <a:avLst/>
          </a:prstGeom>
          <a:ln>
            <a:noFill/>
          </a:ln>
          <a:effectLst>
            <a:softEdge rad="112500"/>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30" y="5564222"/>
            <a:ext cx="3711103" cy="3968797"/>
          </a:xfrm>
          <a:prstGeom prst="rect">
            <a:avLst/>
          </a:prstGeom>
          <a:ln>
            <a:noFill/>
          </a:ln>
          <a:effectLst>
            <a:softEdge rad="112500"/>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7942" y="138455"/>
            <a:ext cx="3472773" cy="3707733"/>
          </a:xfrm>
          <a:prstGeom prst="rect">
            <a:avLst/>
          </a:prstGeom>
          <a:ln>
            <a:noFill/>
          </a:ln>
          <a:effectLst>
            <a:softEdge rad="112500"/>
          </a:effectLst>
        </p:spPr>
      </p:pic>
      <p:sp>
        <p:nvSpPr>
          <p:cNvPr id="16" name="TextBox 15"/>
          <p:cNvSpPr txBox="1"/>
          <p:nvPr/>
        </p:nvSpPr>
        <p:spPr>
          <a:xfrm>
            <a:off x="116731" y="3891453"/>
            <a:ext cx="4241261" cy="1938992"/>
          </a:xfrm>
          <a:prstGeom prst="rect">
            <a:avLst/>
          </a:prstGeom>
          <a:noFill/>
        </p:spPr>
        <p:txBody>
          <a:bodyPr wrap="square" rtlCol="0">
            <a:spAutoFit/>
          </a:bodyPr>
          <a:lstStyle/>
          <a:p>
            <a:r>
              <a:rPr lang="en-US" sz="2000" dirty="0">
                <a:solidFill>
                  <a:srgbClr val="FFFF00"/>
                </a:solidFill>
                <a:latin typeface="Avenir Light"/>
                <a:cs typeface="Avenir Light"/>
              </a:rPr>
              <a:t>    </a:t>
            </a:r>
            <a:r>
              <a:rPr lang="en-US" sz="2000" dirty="0">
                <a:solidFill>
                  <a:schemeClr val="bg1"/>
                </a:solidFill>
                <a:latin typeface="Avenir Light"/>
                <a:ea typeface="Adobe Fan Heiti Std B" panose="020B0700000000000000" pitchFamily="34" charset="-128"/>
                <a:cs typeface="Avenir Light"/>
              </a:rPr>
              <a:t>Texture describes the way a three-dimensional creation really feels when touched</a:t>
            </a:r>
            <a:r>
              <a:rPr lang="en-US" sz="2000" dirty="0" smtClean="0">
                <a:solidFill>
                  <a:schemeClr val="bg1"/>
                </a:solidFill>
                <a:latin typeface="Avenir Light"/>
                <a:ea typeface="Adobe Fan Heiti Std B" panose="020B0700000000000000" pitchFamily="34" charset="-128"/>
                <a:cs typeface="Avenir Light"/>
              </a:rPr>
              <a:t>.</a:t>
            </a:r>
            <a:r>
              <a:rPr lang="en-US" sz="2000" dirty="0" smtClean="0">
                <a:solidFill>
                  <a:srgbClr val="FFFF00"/>
                </a:solidFill>
                <a:latin typeface="Avenir Light"/>
                <a:ea typeface="Adobe Fan Heiti Std B" panose="020B0700000000000000" pitchFamily="34" charset="-128"/>
                <a:cs typeface="Avenir Light"/>
              </a:rPr>
              <a:t> </a:t>
            </a:r>
            <a:r>
              <a:rPr lang="en-US" sz="2000" dirty="0">
                <a:solidFill>
                  <a:schemeClr val="bg1"/>
                </a:solidFill>
                <a:latin typeface="Avenir Light"/>
                <a:ea typeface="Adobe Fan Heiti Std B" panose="020B0700000000000000" pitchFamily="34" charset="-128"/>
                <a:cs typeface="Avenir Light"/>
              </a:rPr>
              <a:t>Every surface has a texture; rough or smooth, matt or shiny, hard or soft.</a:t>
            </a:r>
          </a:p>
          <a:p>
            <a:endParaRPr lang="en-US" sz="2000" dirty="0">
              <a:solidFill>
                <a:srgbClr val="FFFF00"/>
              </a:solidFill>
              <a:latin typeface="Avenir Light"/>
              <a:cs typeface="Avenir Light"/>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9497" y="5564221"/>
            <a:ext cx="3472774" cy="4036979"/>
          </a:xfrm>
          <a:prstGeom prst="rect">
            <a:avLst/>
          </a:prstGeom>
          <a:ln>
            <a:noFill/>
          </a:ln>
          <a:effectLst>
            <a:softEdge rad="112500"/>
          </a:effectLst>
        </p:spPr>
      </p:pic>
      <p:pic>
        <p:nvPicPr>
          <p:cNvPr id="2" name="Picture 1" descr="IMG_1361.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42984" y="143101"/>
            <a:ext cx="3610156" cy="4813541"/>
          </a:xfrm>
          <a:prstGeom prst="rect">
            <a:avLst/>
          </a:prstGeom>
          <a:ln>
            <a:noFill/>
          </a:ln>
          <a:effectLst>
            <a:softEdge rad="112500"/>
          </a:effectLst>
        </p:spPr>
      </p:pic>
      <p:sp>
        <p:nvSpPr>
          <p:cNvPr id="9" name="TextBox 8"/>
          <p:cNvSpPr txBox="1"/>
          <p:nvPr/>
        </p:nvSpPr>
        <p:spPr>
          <a:xfrm>
            <a:off x="3972091" y="5135001"/>
            <a:ext cx="4241261" cy="2862322"/>
          </a:xfrm>
          <a:prstGeom prst="rect">
            <a:avLst/>
          </a:prstGeom>
          <a:noFill/>
        </p:spPr>
        <p:txBody>
          <a:bodyPr wrap="square" rtlCol="0">
            <a:spAutoFit/>
          </a:bodyPr>
          <a:lstStyle/>
          <a:p>
            <a:r>
              <a:rPr lang="fr-FR" sz="2000" dirty="0" smtClean="0">
                <a:solidFill>
                  <a:schemeClr val="bg1"/>
                </a:solidFill>
                <a:latin typeface="Avenir Light"/>
                <a:cs typeface="Avenir Light"/>
              </a:rPr>
              <a:t>This </a:t>
            </a:r>
            <a:r>
              <a:rPr lang="fr-FR" sz="2000" dirty="0" err="1" smtClean="0">
                <a:solidFill>
                  <a:schemeClr val="bg1"/>
                </a:solidFill>
                <a:latin typeface="Avenir Light"/>
                <a:cs typeface="Avenir Light"/>
              </a:rPr>
              <a:t>picture</a:t>
            </a:r>
            <a:r>
              <a:rPr lang="fr-FR" sz="2000" dirty="0" smtClean="0">
                <a:solidFill>
                  <a:schemeClr val="bg1"/>
                </a:solidFill>
                <a:latin typeface="Avenir Light"/>
                <a:cs typeface="Avenir Light"/>
              </a:rPr>
              <a:t> of Parlement </a:t>
            </a:r>
            <a:r>
              <a:rPr lang="fr-FR" sz="2000" dirty="0">
                <a:solidFill>
                  <a:schemeClr val="bg1"/>
                </a:solidFill>
                <a:latin typeface="Avenir Light"/>
                <a:cs typeface="Avenir Light"/>
              </a:rPr>
              <a:t>du </a:t>
            </a:r>
            <a:r>
              <a:rPr lang="fr-FR" sz="2000" dirty="0" smtClean="0">
                <a:solidFill>
                  <a:schemeClr val="bg1"/>
                </a:solidFill>
                <a:latin typeface="Avenir Light"/>
                <a:cs typeface="Avenir Light"/>
              </a:rPr>
              <a:t>Canada I </a:t>
            </a:r>
            <a:r>
              <a:rPr lang="fr-FR" sz="2000" dirty="0" err="1" smtClean="0">
                <a:solidFill>
                  <a:schemeClr val="bg1"/>
                </a:solidFill>
                <a:latin typeface="Avenir Light"/>
                <a:cs typeface="Avenir Light"/>
              </a:rPr>
              <a:t>took</a:t>
            </a:r>
            <a:r>
              <a:rPr lang="fr-FR" sz="2000" dirty="0" smtClean="0">
                <a:solidFill>
                  <a:schemeClr val="bg1"/>
                </a:solidFill>
                <a:latin typeface="Avenir Light"/>
                <a:cs typeface="Avenir Light"/>
              </a:rPr>
              <a:t> shows </a:t>
            </a:r>
            <a:r>
              <a:rPr lang="fr-FR" sz="2000" dirty="0" err="1" smtClean="0">
                <a:solidFill>
                  <a:schemeClr val="bg1"/>
                </a:solidFill>
                <a:latin typeface="Avenir Light"/>
                <a:cs typeface="Avenir Light"/>
              </a:rPr>
              <a:t>that</a:t>
            </a:r>
            <a:r>
              <a:rPr lang="fr-FR" sz="2000" dirty="0" smtClean="0">
                <a:solidFill>
                  <a:schemeClr val="bg1"/>
                </a:solidFill>
                <a:latin typeface="Avenir Light"/>
                <a:cs typeface="Avenir Light"/>
              </a:rPr>
              <a:t> </a:t>
            </a:r>
            <a:r>
              <a:rPr lang="en-US" sz="2000" dirty="0">
                <a:solidFill>
                  <a:schemeClr val="bg1"/>
                </a:solidFill>
                <a:latin typeface="Avenir Light"/>
                <a:cs typeface="Avenir Light"/>
              </a:rPr>
              <a:t>t</a:t>
            </a:r>
            <a:r>
              <a:rPr lang="en-US" sz="2000" dirty="0" smtClean="0">
                <a:solidFill>
                  <a:schemeClr val="bg1"/>
                </a:solidFill>
                <a:latin typeface="Avenir Light"/>
                <a:cs typeface="Avenir Light"/>
              </a:rPr>
              <a:t>he </a:t>
            </a:r>
            <a:r>
              <a:rPr lang="en-US" sz="2000" dirty="0">
                <a:solidFill>
                  <a:schemeClr val="bg1"/>
                </a:solidFill>
                <a:latin typeface="Avenir Light"/>
                <a:cs typeface="Avenir Light"/>
              </a:rPr>
              <a:t>texture has been chosen to out stand the color of the building itself. Requiring minimal color, the building catches attention greatly by its intrinsic complex nature of texture and an antique feel. </a:t>
            </a:r>
          </a:p>
          <a:p>
            <a:endParaRPr lang="en-US" sz="2000" dirty="0">
              <a:solidFill>
                <a:schemeClr val="bg1"/>
              </a:solidFill>
              <a:latin typeface="Avenir Light"/>
              <a:cs typeface="Avenir Light"/>
            </a:endParaRPr>
          </a:p>
        </p:txBody>
      </p:sp>
    </p:spTree>
    <p:extLst>
      <p:ext uri="{BB962C8B-B14F-4D97-AF65-F5344CB8AC3E}">
        <p14:creationId xmlns:p14="http://schemas.microsoft.com/office/powerpoint/2010/main" val="25035843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049" y="0"/>
            <a:ext cx="12749551" cy="960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38" y="3534867"/>
            <a:ext cx="2811968" cy="3115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p:cNvSpPr txBox="1"/>
          <p:nvPr/>
        </p:nvSpPr>
        <p:spPr>
          <a:xfrm>
            <a:off x="158555" y="145186"/>
            <a:ext cx="4520799" cy="923330"/>
          </a:xfrm>
          <a:prstGeom prst="rect">
            <a:avLst/>
          </a:prstGeom>
          <a:noFill/>
        </p:spPr>
        <p:txBody>
          <a:bodyPr wrap="square" rtlCol="0">
            <a:spAutoFit/>
          </a:bodyPr>
          <a:lstStyle/>
          <a:p>
            <a:r>
              <a:rPr lang="en-US" sz="5400" b="1" dirty="0">
                <a:ln w="17780" cmpd="sng">
                  <a:solidFill>
                    <a:srgbClr val="FFFFFF"/>
                  </a:solidFill>
                  <a:prstDash val="solid"/>
                  <a:miter lim="800000"/>
                </a:ln>
                <a:solidFill>
                  <a:srgbClr val="000000"/>
                </a:solidFill>
                <a:effectLst/>
                <a:latin typeface="Luminari"/>
                <a:ea typeface="Adobe Myungjo Std M" panose="02020600000000000000" pitchFamily="18" charset="-128"/>
                <a:cs typeface="Luminari"/>
              </a:rPr>
              <a:t>Furniture</a:t>
            </a:r>
          </a:p>
        </p:txBody>
      </p:sp>
      <p:sp>
        <p:nvSpPr>
          <p:cNvPr id="23" name="TextBox 22"/>
          <p:cNvSpPr txBox="1"/>
          <p:nvPr/>
        </p:nvSpPr>
        <p:spPr>
          <a:xfrm>
            <a:off x="147251" y="1085973"/>
            <a:ext cx="3975766" cy="2246769"/>
          </a:xfrm>
          <a:prstGeom prst="rect">
            <a:avLst/>
          </a:prstGeom>
          <a:noFill/>
        </p:spPr>
        <p:txBody>
          <a:bodyPr wrap="square" rtlCol="0">
            <a:spAutoFit/>
          </a:bodyPr>
          <a:lstStyle/>
          <a:p>
            <a:r>
              <a:rPr lang="en-US" sz="2000" dirty="0">
                <a:solidFill>
                  <a:srgbClr val="000000"/>
                </a:solidFill>
                <a:latin typeface="Avenir Light"/>
                <a:cs typeface="Avenir Light"/>
              </a:rPr>
              <a:t>   Furniture can provide functionality to a room as well as contribute to the overall style and feel. Pieces of furniture not only add function and practicality to a space, but they also add style and personality</a:t>
            </a:r>
          </a:p>
        </p:txBody>
      </p:sp>
      <p:pic>
        <p:nvPicPr>
          <p:cNvPr id="6" name="Picture 5" descr="portada-colecciones-surf-piscina-400x400.jpg"/>
          <p:cNvPicPr>
            <a:picLocks noChangeAspect="1"/>
          </p:cNvPicPr>
          <p:nvPr/>
        </p:nvPicPr>
        <p:blipFill rotWithShape="1">
          <a:blip r:embed="rId5">
            <a:extLst>
              <a:ext uri="{28A0092B-C50C-407E-A947-70E740481C1C}">
                <a14:useLocalDpi xmlns:a14="http://schemas.microsoft.com/office/drawing/2010/main" val="0"/>
              </a:ext>
            </a:extLst>
          </a:blip>
          <a:srcRect t="11232" b="17389"/>
          <a:stretch/>
        </p:blipFill>
        <p:spPr>
          <a:xfrm>
            <a:off x="7721600" y="0"/>
            <a:ext cx="5080000" cy="3626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4694" y="3198688"/>
            <a:ext cx="4476906" cy="276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366" y="2356248"/>
            <a:ext cx="2671956" cy="3862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4270267" y="368127"/>
            <a:ext cx="3257919" cy="1631216"/>
          </a:xfrm>
          <a:prstGeom prst="rect">
            <a:avLst/>
          </a:prstGeom>
          <a:noFill/>
        </p:spPr>
        <p:txBody>
          <a:bodyPr wrap="square" rtlCol="0">
            <a:spAutoFit/>
          </a:bodyPr>
          <a:lstStyle/>
          <a:p>
            <a:pPr algn="r"/>
            <a:r>
              <a:rPr lang="en-US" sz="2000" dirty="0" smtClean="0">
                <a:latin typeface="Avenir Light"/>
                <a:cs typeface="Avenir Light"/>
              </a:rPr>
              <a:t>“I like my furniture to be calming and not tense. Being functional and stylish at the same time” </a:t>
            </a:r>
            <a:r>
              <a:rPr lang="mr-IN" sz="2000" dirty="0" smtClean="0">
                <a:latin typeface="Avenir Light"/>
                <a:cs typeface="Avenir Light"/>
              </a:rPr>
              <a:t>–</a:t>
            </a:r>
            <a:r>
              <a:rPr lang="en-US" sz="2000" dirty="0" smtClean="0">
                <a:latin typeface="Avenir Light"/>
                <a:cs typeface="Avenir Light"/>
              </a:rPr>
              <a:t> </a:t>
            </a:r>
            <a:r>
              <a:rPr lang="en-US" sz="2000" dirty="0" err="1" smtClean="0">
                <a:latin typeface="Avenir Light"/>
                <a:cs typeface="Avenir Light"/>
              </a:rPr>
              <a:t>Karim</a:t>
            </a:r>
            <a:r>
              <a:rPr lang="en-US" sz="2000" dirty="0" smtClean="0">
                <a:latin typeface="Avenir Light"/>
                <a:cs typeface="Avenir Light"/>
              </a:rPr>
              <a:t> Rashid </a:t>
            </a:r>
            <a:endParaRPr lang="en-US" sz="2000" dirty="0">
              <a:latin typeface="Avenir Light"/>
              <a:cs typeface="Avenir Light"/>
            </a:endParaRPr>
          </a:p>
        </p:txBody>
      </p:sp>
      <p:graphicFrame>
        <p:nvGraphicFramePr>
          <p:cNvPr id="14" name="Chart 13"/>
          <p:cNvGraphicFramePr/>
          <p:nvPr>
            <p:extLst>
              <p:ext uri="{D42A27DB-BD31-4B8C-83A1-F6EECF244321}">
                <p14:modId xmlns:p14="http://schemas.microsoft.com/office/powerpoint/2010/main" val="431649765"/>
              </p:ext>
            </p:extLst>
          </p:nvPr>
        </p:nvGraphicFramePr>
        <p:xfrm>
          <a:off x="5963649" y="5429866"/>
          <a:ext cx="6692234" cy="4958076"/>
        </p:xfrm>
        <a:graphic>
          <a:graphicData uri="http://schemas.openxmlformats.org/drawingml/2006/chart">
            <c:chart xmlns:c="http://schemas.openxmlformats.org/drawingml/2006/chart" xmlns:r="http://schemas.openxmlformats.org/officeDocument/2006/relationships" r:id="rId8"/>
          </a:graphicData>
        </a:graphic>
      </p:graphicFrame>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0753" y="3129529"/>
            <a:ext cx="2852864" cy="350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929" y="6418103"/>
            <a:ext cx="2828030" cy="3013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3130522" y="6761534"/>
            <a:ext cx="2808526" cy="1938992"/>
          </a:xfrm>
          <a:prstGeom prst="rect">
            <a:avLst/>
          </a:prstGeom>
          <a:noFill/>
        </p:spPr>
        <p:txBody>
          <a:bodyPr wrap="square" rtlCol="0">
            <a:spAutoFit/>
          </a:bodyPr>
          <a:lstStyle/>
          <a:p>
            <a:r>
              <a:rPr lang="en-US" sz="2000" dirty="0" smtClean="0">
                <a:latin typeface="Avenir Light"/>
                <a:cs typeface="Avenir Light"/>
              </a:rPr>
              <a:t>As we saw earlier, colored armchairs can add to the style theme of the interior while adding comfortable functionality </a:t>
            </a:r>
            <a:endParaRPr lang="en-US" sz="2000" dirty="0">
              <a:latin typeface="Avenir Light"/>
              <a:cs typeface="Avenir Light"/>
            </a:endParaRPr>
          </a:p>
        </p:txBody>
      </p:sp>
    </p:spTree>
    <p:extLst>
      <p:ext uri="{BB962C8B-B14F-4D97-AF65-F5344CB8AC3E}">
        <p14:creationId xmlns:p14="http://schemas.microsoft.com/office/powerpoint/2010/main" val="36354273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4000">
              <a:schemeClr val="bg1">
                <a:lumMod val="95000"/>
              </a:schemeClr>
            </a:gs>
            <a:gs pos="100000">
              <a:schemeClr val="bg2">
                <a:lumMod val="7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Box 12"/>
          <p:cNvSpPr txBox="1"/>
          <p:nvPr/>
        </p:nvSpPr>
        <p:spPr>
          <a:xfrm>
            <a:off x="167801" y="2506269"/>
            <a:ext cx="3380364" cy="2800766"/>
          </a:xfrm>
          <a:prstGeom prst="rect">
            <a:avLst/>
          </a:prstGeom>
          <a:noFill/>
        </p:spPr>
        <p:txBody>
          <a:bodyPr wrap="square" rtlCol="0">
            <a:spAutoFit/>
          </a:bodyPr>
          <a:lstStyle/>
          <a:p>
            <a:r>
              <a:rPr lang="en-US" sz="2200" dirty="0">
                <a:latin typeface="Avenir Light"/>
                <a:cs typeface="Avenir Light"/>
              </a:rPr>
              <a:t>      Objects are used to beautify and enhance the look of a certain area making it look more attractive</a:t>
            </a:r>
            <a:r>
              <a:rPr lang="en-US" sz="2200" dirty="0" smtClean="0">
                <a:latin typeface="Avenir Light"/>
                <a:cs typeface="Avenir Light"/>
              </a:rPr>
              <a:t>. </a:t>
            </a:r>
            <a:r>
              <a:rPr lang="en-US" sz="2200" dirty="0">
                <a:solidFill>
                  <a:schemeClr val="tx1">
                    <a:lumMod val="95000"/>
                    <a:lumOff val="5000"/>
                  </a:schemeClr>
                </a:solidFill>
                <a:latin typeface="Avenir Light"/>
                <a:cs typeface="Avenir Light"/>
              </a:rPr>
              <a:t>Objects add personality to a room and can help to clarify a design concept</a:t>
            </a:r>
            <a:endParaRPr lang="en-US" sz="2200" dirty="0">
              <a:latin typeface="Avenir Light"/>
              <a:cs typeface="Avenir Light"/>
            </a:endParaRPr>
          </a:p>
        </p:txBody>
      </p:sp>
      <p:sp>
        <p:nvSpPr>
          <p:cNvPr id="17" name="TextBox 16"/>
          <p:cNvSpPr txBox="1"/>
          <p:nvPr/>
        </p:nvSpPr>
        <p:spPr>
          <a:xfrm>
            <a:off x="3732524" y="2751473"/>
            <a:ext cx="5398727" cy="2462212"/>
          </a:xfrm>
          <a:prstGeom prst="rect">
            <a:avLst/>
          </a:prstGeom>
          <a:noFill/>
        </p:spPr>
        <p:txBody>
          <a:bodyPr wrap="square" rtlCol="0">
            <a:spAutoFit/>
          </a:bodyPr>
          <a:lstStyle/>
          <a:p>
            <a:r>
              <a:rPr lang="en-US" sz="2200" dirty="0">
                <a:latin typeface="Avenir Light"/>
                <a:cs typeface="Avenir Light"/>
              </a:rPr>
              <a:t>       Accessories can take any shape or form, that’s what makes them so captivating. From modern finds or personal creations to antique treasures.          </a:t>
            </a:r>
          </a:p>
          <a:p>
            <a:r>
              <a:rPr lang="en-US" sz="2200" dirty="0">
                <a:latin typeface="Avenir Light"/>
                <a:cs typeface="Avenir Light"/>
              </a:rPr>
              <a:t>     Varying colors and textures should also be considered to create visual intrigue and a sense of variety.</a:t>
            </a:r>
          </a:p>
        </p:txBody>
      </p:sp>
      <p:sp>
        <p:nvSpPr>
          <p:cNvPr id="2" name="TextBox 1"/>
          <p:cNvSpPr txBox="1"/>
          <p:nvPr/>
        </p:nvSpPr>
        <p:spPr>
          <a:xfrm>
            <a:off x="10089226" y="2522160"/>
            <a:ext cx="2558084" cy="430887"/>
          </a:xfrm>
          <a:prstGeom prst="rect">
            <a:avLst/>
          </a:prstGeom>
          <a:noFill/>
        </p:spPr>
        <p:txBody>
          <a:bodyPr wrap="square" rtlCol="0">
            <a:spAutoFit/>
          </a:bodyPr>
          <a:lstStyle/>
          <a:p>
            <a:r>
              <a:rPr lang="en-US" sz="2200" dirty="0" smtClean="0">
                <a:latin typeface="Avenir Light"/>
                <a:cs typeface="Avenir Light"/>
              </a:rPr>
              <a:t>(</a:t>
            </a:r>
            <a:r>
              <a:rPr lang="en-US" sz="2200" dirty="0" err="1" smtClean="0">
                <a:latin typeface="Avenir Light"/>
                <a:cs typeface="Avenir Light"/>
              </a:rPr>
              <a:t>Rutilo</a:t>
            </a:r>
            <a:r>
              <a:rPr lang="en-US" sz="2200" dirty="0" smtClean="0">
                <a:latin typeface="Avenir Light"/>
                <a:cs typeface="Avenir Light"/>
              </a:rPr>
              <a:t>, 2017)</a:t>
            </a:r>
            <a:endParaRPr lang="en-US" sz="2200" dirty="0">
              <a:latin typeface="Avenir Light"/>
              <a:cs typeface="Avenir Light"/>
            </a:endParaRPr>
          </a:p>
        </p:txBody>
      </p:sp>
      <p:pic>
        <p:nvPicPr>
          <p:cNvPr id="4" name="Picture 3" descr="karim_rashid_krt_2_00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9690"/>
            <a:ext cx="3501509" cy="3501509"/>
          </a:xfrm>
          <a:prstGeom prst="rect">
            <a:avLst/>
          </a:prstGeom>
        </p:spPr>
      </p:pic>
      <p:pic>
        <p:nvPicPr>
          <p:cNvPr id="8" name="Picture 7" descr="karim-rashid-interior-design-public-metro-naplesINSPIRA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41" y="5610249"/>
            <a:ext cx="5991259" cy="3990951"/>
          </a:xfrm>
          <a:prstGeom prst="rect">
            <a:avLst/>
          </a:prstGeom>
        </p:spPr>
      </p:pic>
      <p:sp>
        <p:nvSpPr>
          <p:cNvPr id="14" name="Rectangle 13"/>
          <p:cNvSpPr/>
          <p:nvPr/>
        </p:nvSpPr>
        <p:spPr>
          <a:xfrm>
            <a:off x="6446431" y="4865187"/>
            <a:ext cx="4198563" cy="1200329"/>
          </a:xfrm>
          <a:prstGeom prst="rect">
            <a:avLst/>
          </a:prstGeom>
          <a:noFill/>
        </p:spPr>
        <p:txBody>
          <a:bodyPr wrap="square" lIns="91440" tIns="45720" rIns="91440" bIns="45720">
            <a:spAutoFit/>
          </a:bodyPr>
          <a:lstStyle/>
          <a:p>
            <a:pPr algn="ctr"/>
            <a:r>
              <a:rPr lang="en-US" sz="7200" b="1" dirty="0">
                <a:ln w="12700">
                  <a:solidFill>
                    <a:schemeClr val="tx2">
                      <a:lumMod val="75000"/>
                    </a:schemeClr>
                  </a:solidFill>
                  <a:prstDash val="solid"/>
                </a:ln>
                <a:effectLst>
                  <a:outerShdw blurRad="50800" dist="38100" dir="10800000" algn="r" rotWithShape="0">
                    <a:prstClr val="black">
                      <a:alpha val="40000"/>
                    </a:prstClr>
                  </a:outerShdw>
                </a:effectLst>
                <a:latin typeface="Aldrich"/>
                <a:cs typeface="Aldrich"/>
              </a:rPr>
              <a:t>Objects</a:t>
            </a:r>
            <a:endParaRPr lang="en-US" sz="7200" b="1" cap="none" spc="0" dirty="0">
              <a:ln w="12700">
                <a:solidFill>
                  <a:schemeClr val="tx2">
                    <a:lumMod val="75000"/>
                  </a:schemeClr>
                </a:solidFill>
                <a:prstDash val="solid"/>
              </a:ln>
              <a:effectLst>
                <a:outerShdw blurRad="50800" dist="38100" dir="10800000" algn="r" rotWithShape="0">
                  <a:prstClr val="black">
                    <a:alpha val="40000"/>
                  </a:prstClr>
                </a:outerShdw>
              </a:effectLst>
              <a:latin typeface="Aldrich"/>
              <a:cs typeface="Aldrich"/>
            </a:endParaRPr>
          </a:p>
        </p:txBody>
      </p:sp>
      <p:sp>
        <p:nvSpPr>
          <p:cNvPr id="10" name="TextBox 9"/>
          <p:cNvSpPr txBox="1"/>
          <p:nvPr/>
        </p:nvSpPr>
        <p:spPr>
          <a:xfrm>
            <a:off x="9810572" y="3405171"/>
            <a:ext cx="2991028" cy="1754327"/>
          </a:xfrm>
          <a:prstGeom prst="rect">
            <a:avLst/>
          </a:prstGeom>
          <a:noFill/>
        </p:spPr>
        <p:txBody>
          <a:bodyPr wrap="square" rtlCol="0">
            <a:spAutoFit/>
          </a:bodyPr>
          <a:lstStyle/>
          <a:p>
            <a:r>
              <a:rPr lang="en-US" i="1" dirty="0">
                <a:latin typeface="Avenir Light"/>
                <a:cs typeface="Avenir Light"/>
              </a:rPr>
              <a:t>Naples </a:t>
            </a:r>
            <a:r>
              <a:rPr lang="en-US" i="1" dirty="0" err="1">
                <a:latin typeface="Avenir Light"/>
                <a:cs typeface="Avenir Light"/>
              </a:rPr>
              <a:t>Universita</a:t>
            </a:r>
            <a:r>
              <a:rPr lang="en-US" i="1" dirty="0">
                <a:latin typeface="Avenir Light"/>
                <a:cs typeface="Avenir Light"/>
              </a:rPr>
              <a:t> Metro Station with </a:t>
            </a:r>
            <a:r>
              <a:rPr lang="en-US" i="1" dirty="0" err="1">
                <a:latin typeface="Avenir Light"/>
                <a:cs typeface="Avenir Light"/>
              </a:rPr>
              <a:t>Karim’s</a:t>
            </a:r>
            <a:r>
              <a:rPr lang="en-US" i="1" dirty="0">
                <a:latin typeface="Avenir Light"/>
                <a:cs typeface="Avenir Light"/>
              </a:rPr>
              <a:t> signature blobby 3D representations and his structure “The Seven Sins</a:t>
            </a:r>
            <a:r>
              <a:rPr lang="en-US" i="1" dirty="0" smtClean="0">
                <a:latin typeface="Avenir Light"/>
                <a:cs typeface="Avenir Light"/>
              </a:rPr>
              <a:t>”</a:t>
            </a:r>
          </a:p>
          <a:p>
            <a:r>
              <a:rPr lang="en-US" i="1" dirty="0" smtClean="0">
                <a:latin typeface="Avenir Light"/>
                <a:cs typeface="Avenir Light"/>
              </a:rPr>
              <a:t>(</a:t>
            </a:r>
            <a:r>
              <a:rPr lang="en-US" i="1" dirty="0" err="1" smtClean="0">
                <a:latin typeface="Avenir Light"/>
                <a:cs typeface="Avenir Light"/>
              </a:rPr>
              <a:t>Etherington</a:t>
            </a:r>
            <a:r>
              <a:rPr lang="en-US" i="1" dirty="0" smtClean="0">
                <a:latin typeface="Avenir Light"/>
                <a:cs typeface="Avenir Light"/>
              </a:rPr>
              <a:t>, 2012)</a:t>
            </a:r>
            <a:endParaRPr lang="en-US" dirty="0">
              <a:latin typeface="Avenir Light"/>
              <a:cs typeface="Avenir Light"/>
            </a:endParaRPr>
          </a:p>
        </p:txBody>
      </p:sp>
      <p:pic>
        <p:nvPicPr>
          <p:cNvPr id="3" name="Picture 2" descr="all-vases-.jpg"/>
          <p:cNvPicPr>
            <a:picLocks noChangeAspect="1"/>
          </p:cNvPicPr>
          <p:nvPr/>
        </p:nvPicPr>
        <p:blipFill rotWithShape="1">
          <a:blip r:embed="rId4">
            <a:extLst>
              <a:ext uri="{28A0092B-C50C-407E-A947-70E740481C1C}">
                <a14:useLocalDpi xmlns:a14="http://schemas.microsoft.com/office/drawing/2010/main" val="0"/>
              </a:ext>
            </a:extLst>
          </a:blip>
          <a:srcRect t="62991"/>
          <a:stretch/>
        </p:blipFill>
        <p:spPr>
          <a:xfrm>
            <a:off x="3392144" y="0"/>
            <a:ext cx="9409456" cy="2545643"/>
          </a:xfrm>
          <a:prstGeom prst="rect">
            <a:avLst/>
          </a:prstGeom>
        </p:spPr>
      </p:pic>
      <p:pic>
        <p:nvPicPr>
          <p:cNvPr id="5" name="Picture 4" descr="bio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3774515" cy="2516343"/>
          </a:xfrm>
          <a:prstGeom prst="rect">
            <a:avLst/>
          </a:prstGeom>
        </p:spPr>
      </p:pic>
      <p:pic>
        <p:nvPicPr>
          <p:cNvPr id="7" name="Picture 6" descr="MIESAI-Lidaka-L-1_1024x1024.jpg"/>
          <p:cNvPicPr>
            <a:picLocks noChangeAspect="1"/>
          </p:cNvPicPr>
          <p:nvPr/>
        </p:nvPicPr>
        <p:blipFill rotWithShape="1">
          <a:blip r:embed="rId6">
            <a:extLst>
              <a:ext uri="{28A0092B-C50C-407E-A947-70E740481C1C}">
                <a14:useLocalDpi xmlns:a14="http://schemas.microsoft.com/office/drawing/2010/main" val="0"/>
              </a:ext>
            </a:extLst>
          </a:blip>
          <a:srcRect b="9396"/>
          <a:stretch/>
        </p:blipFill>
        <p:spPr>
          <a:xfrm>
            <a:off x="3488297" y="6323800"/>
            <a:ext cx="3273631" cy="3277400"/>
          </a:xfrm>
          <a:prstGeom prst="rect">
            <a:avLst/>
          </a:prstGeom>
        </p:spPr>
      </p:pic>
      <p:sp>
        <p:nvSpPr>
          <p:cNvPr id="6" name="TextBox 5"/>
          <p:cNvSpPr txBox="1"/>
          <p:nvPr/>
        </p:nvSpPr>
        <p:spPr>
          <a:xfrm>
            <a:off x="196776" y="5276859"/>
            <a:ext cx="7048147" cy="1107996"/>
          </a:xfrm>
          <a:prstGeom prst="rect">
            <a:avLst/>
          </a:prstGeom>
          <a:noFill/>
        </p:spPr>
        <p:txBody>
          <a:bodyPr wrap="square" rtlCol="0">
            <a:spAutoFit/>
          </a:bodyPr>
          <a:lstStyle/>
          <a:p>
            <a:r>
              <a:rPr lang="en-US" sz="2200" dirty="0" smtClean="0">
                <a:latin typeface="Avenir Light"/>
                <a:cs typeface="Avenir Light"/>
              </a:rPr>
              <a:t>“Objects </a:t>
            </a:r>
            <a:r>
              <a:rPr lang="en-US" sz="2200" dirty="0">
                <a:latin typeface="Avenir Light"/>
                <a:cs typeface="Avenir Light"/>
              </a:rPr>
              <a:t>do not have meaning. But if an object is thoughtful we project meaning onto it in daily life</a:t>
            </a:r>
            <a:r>
              <a:rPr lang="en-US" sz="2200" dirty="0" smtClean="0">
                <a:latin typeface="Avenir Light"/>
                <a:cs typeface="Avenir Light"/>
              </a:rPr>
              <a:t>.”</a:t>
            </a:r>
          </a:p>
          <a:p>
            <a:r>
              <a:rPr lang="en-US" sz="2200" dirty="0">
                <a:latin typeface="Avenir Light"/>
                <a:cs typeface="Avenir Light"/>
              </a:rPr>
              <a:t>	</a:t>
            </a:r>
            <a:r>
              <a:rPr lang="en-US" sz="2200" dirty="0" smtClean="0">
                <a:latin typeface="Avenir Light"/>
                <a:cs typeface="Avenir Light"/>
              </a:rPr>
              <a:t>						           			                       </a:t>
            </a:r>
            <a:r>
              <a:rPr lang="mr-IN" sz="2200" dirty="0" smtClean="0">
                <a:latin typeface="Avenir Light"/>
                <a:cs typeface="Avenir Light"/>
              </a:rPr>
              <a:t>–</a:t>
            </a:r>
            <a:r>
              <a:rPr lang="en-US" sz="2200" dirty="0" smtClean="0">
                <a:latin typeface="Avenir Light"/>
                <a:cs typeface="Avenir Light"/>
              </a:rPr>
              <a:t>  (Rashid, 2017)</a:t>
            </a:r>
            <a:endParaRPr lang="en-US" sz="2200" dirty="0">
              <a:latin typeface="Avenir Light"/>
              <a:cs typeface="Avenir Light"/>
            </a:endParaRPr>
          </a:p>
        </p:txBody>
      </p:sp>
    </p:spTree>
    <p:extLst>
      <p:ext uri="{BB962C8B-B14F-4D97-AF65-F5344CB8AC3E}">
        <p14:creationId xmlns:p14="http://schemas.microsoft.com/office/powerpoint/2010/main" val="11719962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10226</TotalTime>
  <Words>988</Words>
  <Application>Microsoft Macintosh PowerPoint</Application>
  <PresentationFormat>A3 Paper (297x420 mm)</PresentationFormat>
  <Paragraphs>59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7872 Aroosa Khan Module: 1 Summative Assessment Task: 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7872 Aroosa Khan Module: 1 Summative Assessment Task: A &amp; B</dc:title>
  <dc:creator>USER</dc:creator>
  <cp:lastModifiedBy>Haroon Iftikhar</cp:lastModifiedBy>
  <cp:revision>238</cp:revision>
  <dcterms:created xsi:type="dcterms:W3CDTF">2017-04-20T13:36:40Z</dcterms:created>
  <dcterms:modified xsi:type="dcterms:W3CDTF">2017-06-11T04:02:25Z</dcterms:modified>
</cp:coreProperties>
</file>